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8" y="11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68688" y="319513"/>
            <a:ext cx="7854622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829" y="263636"/>
            <a:ext cx="1165807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8688" y="319513"/>
            <a:ext cx="7854622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19984" y="2278790"/>
            <a:ext cx="7152030" cy="2829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1295" y="6560678"/>
            <a:ext cx="2457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1696" y="356273"/>
            <a:ext cx="7828915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0"/>
              </a:lnSpc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22: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Cardiopulmonary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Resuscitation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 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Field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Care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0940" y="3807103"/>
            <a:ext cx="6838315" cy="9829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700"/>
              </a:lnSpc>
              <a:spcBef>
                <a:spcPts val="340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MODULE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22: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Cardiopulmonary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Resuscitation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 Field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13939" y="1913221"/>
            <a:ext cx="9872980" cy="1762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68996" y="319513"/>
            <a:ext cx="78543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22: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Cardiopulmonary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Resuscitation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 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Field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Care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6387" y="1332445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ON</a:t>
            </a:r>
            <a:r>
              <a:rPr sz="3600" spc="-3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805180" marR="140335">
              <a:lnSpc>
                <a:spcPts val="2800"/>
              </a:lnSpc>
              <a:spcBef>
                <a:spcPts val="260"/>
              </a:spcBef>
            </a:pPr>
            <a:r>
              <a:rPr spc="-5" dirty="0"/>
              <a:t>Should</a:t>
            </a:r>
            <a:r>
              <a:rPr spc="-10" dirty="0"/>
              <a:t> </a:t>
            </a:r>
            <a:r>
              <a:rPr spc="-5" dirty="0"/>
              <a:t>you initiate</a:t>
            </a:r>
            <a:r>
              <a:rPr dirty="0"/>
              <a:t> CPR</a:t>
            </a:r>
            <a:r>
              <a:rPr spc="-5" dirty="0"/>
              <a:t> for</a:t>
            </a:r>
            <a:r>
              <a:rPr dirty="0"/>
              <a:t> a </a:t>
            </a:r>
            <a:r>
              <a:rPr spc="-5" dirty="0"/>
              <a:t>casualty</a:t>
            </a:r>
            <a:r>
              <a:rPr dirty="0"/>
              <a:t> </a:t>
            </a:r>
            <a:r>
              <a:rPr spc="-5" dirty="0"/>
              <a:t>with </a:t>
            </a:r>
            <a:r>
              <a:rPr spc="-655" dirty="0"/>
              <a:t> </a:t>
            </a:r>
            <a:r>
              <a:rPr spc="-5" dirty="0"/>
              <a:t>blast or</a:t>
            </a:r>
            <a:r>
              <a:rPr dirty="0"/>
              <a:t> </a:t>
            </a:r>
            <a:r>
              <a:rPr spc="-5" dirty="0"/>
              <a:t>penetrating trauma</a:t>
            </a:r>
            <a:r>
              <a:rPr dirty="0"/>
              <a:t> </a:t>
            </a:r>
            <a:r>
              <a:rPr spc="-5" dirty="0"/>
              <a:t>who has</a:t>
            </a:r>
            <a:r>
              <a:rPr dirty="0"/>
              <a:t> </a:t>
            </a:r>
            <a:r>
              <a:rPr spc="-5" dirty="0"/>
              <a:t>no </a:t>
            </a:r>
            <a:r>
              <a:rPr dirty="0"/>
              <a:t> </a:t>
            </a:r>
            <a:r>
              <a:rPr spc="-5" dirty="0"/>
              <a:t>pulse,</a:t>
            </a:r>
            <a:r>
              <a:rPr spc="-10" dirty="0"/>
              <a:t> </a:t>
            </a:r>
            <a:r>
              <a:rPr spc="-5" dirty="0"/>
              <a:t>respirations</a:t>
            </a:r>
            <a:r>
              <a:rPr dirty="0"/>
              <a:t> </a:t>
            </a:r>
            <a:r>
              <a:rPr spc="-5" dirty="0"/>
              <a:t>or</a:t>
            </a:r>
            <a:r>
              <a:rPr dirty="0"/>
              <a:t> </a:t>
            </a:r>
            <a:r>
              <a:rPr spc="-5" dirty="0"/>
              <a:t>signs</a:t>
            </a:r>
            <a:r>
              <a:rPr dirty="0"/>
              <a:t> </a:t>
            </a:r>
            <a:r>
              <a:rPr spc="-5" dirty="0"/>
              <a:t>of life?</a:t>
            </a:r>
          </a:p>
          <a:p>
            <a:pPr marL="805180" marR="5080">
              <a:lnSpc>
                <a:spcPts val="2800"/>
              </a:lnSpc>
              <a:spcBef>
                <a:spcPts val="1200"/>
              </a:spcBef>
            </a:pPr>
            <a:r>
              <a:rPr spc="-5" dirty="0"/>
              <a:t>When should you perform</a:t>
            </a:r>
            <a:r>
              <a:rPr dirty="0"/>
              <a:t> a </a:t>
            </a:r>
            <a:r>
              <a:rPr spc="-5" dirty="0"/>
              <a:t>bilateral needle </a:t>
            </a:r>
            <a:r>
              <a:rPr spc="-655" dirty="0"/>
              <a:t> </a:t>
            </a:r>
            <a:r>
              <a:rPr spc="-5" dirty="0"/>
              <a:t>decompression</a:t>
            </a:r>
            <a:r>
              <a:rPr spc="-10" dirty="0"/>
              <a:t> </a:t>
            </a:r>
            <a:r>
              <a:rPr spc="-5" dirty="0"/>
              <a:t>of the</a:t>
            </a:r>
            <a:r>
              <a:rPr dirty="0"/>
              <a:t> </a:t>
            </a:r>
            <a:r>
              <a:rPr spc="-5" dirty="0"/>
              <a:t>chest?</a:t>
            </a:r>
          </a:p>
          <a:p>
            <a:pPr marL="805180" marR="342900">
              <a:lnSpc>
                <a:spcPts val="2800"/>
              </a:lnSpc>
              <a:spcBef>
                <a:spcPts val="1200"/>
              </a:spcBef>
            </a:pPr>
            <a:r>
              <a:rPr spc="-5" dirty="0"/>
              <a:t>In what circumstance</a:t>
            </a:r>
            <a:r>
              <a:rPr dirty="0"/>
              <a:t> </a:t>
            </a:r>
            <a:r>
              <a:rPr spc="-5" dirty="0"/>
              <a:t>might you consider </a:t>
            </a:r>
            <a:r>
              <a:rPr spc="-655" dirty="0"/>
              <a:t> </a:t>
            </a:r>
            <a:r>
              <a:rPr dirty="0"/>
              <a:t>CPR</a:t>
            </a:r>
            <a:r>
              <a:rPr spc="-5" dirty="0"/>
              <a:t> in</a:t>
            </a:r>
            <a:r>
              <a:rPr spc="-10" dirty="0"/>
              <a:t> </a:t>
            </a:r>
            <a:r>
              <a:rPr spc="-5" dirty="0"/>
              <a:t>the</a:t>
            </a:r>
            <a:r>
              <a:rPr dirty="0"/>
              <a:t> </a:t>
            </a:r>
            <a:r>
              <a:rPr spc="-25" dirty="0"/>
              <a:t>Tactical</a:t>
            </a:r>
            <a:r>
              <a:rPr spc="-10" dirty="0"/>
              <a:t> </a:t>
            </a:r>
            <a:r>
              <a:rPr spc="-5" dirty="0"/>
              <a:t>Field</a:t>
            </a:r>
            <a:r>
              <a:rPr spc="-10" dirty="0"/>
              <a:t> </a:t>
            </a:r>
            <a:r>
              <a:rPr dirty="0"/>
              <a:t>Care </a:t>
            </a:r>
            <a:r>
              <a:rPr spc="-5" dirty="0"/>
              <a:t>phase?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77141" y="2319428"/>
            <a:ext cx="638312" cy="672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77141" y="3481930"/>
            <a:ext cx="638312" cy="6723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77141" y="4407194"/>
            <a:ext cx="638312" cy="67239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22:</a:t>
            </a:r>
            <a:r>
              <a:rPr spc="-5" dirty="0"/>
              <a:t> Cardiopulmonary</a:t>
            </a:r>
            <a:r>
              <a:rPr dirty="0"/>
              <a:t> </a:t>
            </a:r>
            <a:r>
              <a:rPr spc="-5" dirty="0"/>
              <a:t>Resuscitation</a:t>
            </a:r>
            <a:r>
              <a:rPr dirty="0"/>
              <a:t> </a:t>
            </a:r>
            <a:r>
              <a:rPr spc="-5" dirty="0"/>
              <a:t>in </a:t>
            </a:r>
            <a:r>
              <a:rPr spc="-20" dirty="0"/>
              <a:t>Tactical</a:t>
            </a:r>
            <a:r>
              <a:rPr spc="-5" dirty="0"/>
              <a:t> Field </a:t>
            </a:r>
            <a:r>
              <a:rPr dirty="0"/>
              <a:t>Care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03226" y="2865150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6314" y="1441706"/>
            <a:ext cx="1497388" cy="14351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824" y="1490729"/>
            <a:ext cx="2625206" cy="23569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723" y="4348005"/>
            <a:ext cx="2514600" cy="18161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68996" y="319513"/>
            <a:ext cx="78543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22: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Cardiopulmonary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Resuscitation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 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Field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Care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8675" y="1578977"/>
            <a:ext cx="6021705" cy="4848860"/>
            <a:chOff x="168675" y="1578977"/>
            <a:chExt cx="6021705" cy="48488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675" y="1578977"/>
              <a:ext cx="6021545" cy="484852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89549" y="4943514"/>
              <a:ext cx="969010" cy="305435"/>
            </a:xfrm>
            <a:custGeom>
              <a:avLst/>
              <a:gdLst/>
              <a:ahLst/>
              <a:cxnLst/>
              <a:rect l="l" t="t" r="r" b="b"/>
              <a:pathLst>
                <a:path w="969010" h="305435">
                  <a:moveTo>
                    <a:pt x="16690" y="0"/>
                  </a:moveTo>
                  <a:lnTo>
                    <a:pt x="0" y="238687"/>
                  </a:lnTo>
                  <a:lnTo>
                    <a:pt x="951788" y="305243"/>
                  </a:lnTo>
                  <a:lnTo>
                    <a:pt x="968479" y="66555"/>
                  </a:lnTo>
                  <a:lnTo>
                    <a:pt x="166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20939" y="921132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REFERENCES</a:t>
            </a:r>
            <a:endParaRPr sz="360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364744" y="2106594"/>
            <a:ext cx="4874895" cy="3131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TCCC:</a:t>
            </a:r>
            <a:r>
              <a:rPr sz="2100" b="1" spc="-3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Guidelines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12700" marR="1524635">
              <a:lnSpc>
                <a:spcPts val="1600"/>
              </a:lnSpc>
              <a:spcBef>
                <a:spcPts val="805"/>
              </a:spcBef>
            </a:pP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Updated regularly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– latest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edition dated </a:t>
            </a:r>
            <a:r>
              <a:rPr sz="1400" b="1" spc="-37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5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 November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2020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00"/>
              </a:lnSpc>
            </a:pP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These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guidelines are the result of decisions made by the </a:t>
            </a:r>
            <a:r>
              <a:rPr sz="14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Committee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on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Combat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Care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as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they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explore </a:t>
            </a:r>
            <a:r>
              <a:rPr sz="1400" spc="-37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evidence-based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research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regarding best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practices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Arial MT"/>
              <a:cs typeface="Arial MT"/>
            </a:endParaRPr>
          </a:p>
          <a:p>
            <a:pPr marL="12700">
              <a:lnSpc>
                <a:spcPts val="2470"/>
              </a:lnSpc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PHTLS: Military Edition, Chapter </a:t>
            </a:r>
            <a:r>
              <a:rPr sz="2100" b="1" dirty="0">
                <a:solidFill>
                  <a:srgbClr val="2E3334"/>
                </a:solidFill>
                <a:latin typeface="Arial"/>
                <a:cs typeface="Arial"/>
              </a:rPr>
              <a:t>25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5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12700" marR="1658620">
              <a:lnSpc>
                <a:spcPts val="1800"/>
              </a:lnSpc>
              <a:spcBef>
                <a:spcPts val="120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Prehospital</a:t>
            </a:r>
            <a:r>
              <a:rPr sz="16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Life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Support,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Military Ninth Edition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80000">
            <a:off x="3839241" y="5022176"/>
            <a:ext cx="6700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650" b="1" spc="-37" baseline="50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0" b="1" baseline="25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 2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22:</a:t>
            </a:r>
            <a:r>
              <a:rPr spc="-5" dirty="0"/>
              <a:t> Cardiopulmonary</a:t>
            </a:r>
            <a:r>
              <a:rPr dirty="0"/>
              <a:t> </a:t>
            </a:r>
            <a:r>
              <a:rPr spc="-5" dirty="0"/>
              <a:t>Resuscitation</a:t>
            </a:r>
            <a:r>
              <a:rPr dirty="0"/>
              <a:t> </a:t>
            </a:r>
            <a:r>
              <a:rPr spc="-5" dirty="0"/>
              <a:t>in </a:t>
            </a:r>
            <a:r>
              <a:rPr spc="-20" dirty="0"/>
              <a:t>Tactical</a:t>
            </a:r>
            <a:r>
              <a:rPr spc="-5" dirty="0"/>
              <a:t> Field </a:t>
            </a:r>
            <a:r>
              <a:rPr dirty="0"/>
              <a:t>Care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63443" y="1514079"/>
            <a:ext cx="10349865" cy="4208145"/>
            <a:chOff x="963443" y="1514079"/>
            <a:chExt cx="10349865" cy="4208145"/>
          </a:xfrm>
        </p:grpSpPr>
        <p:sp>
          <p:nvSpPr>
            <p:cNvPr id="5" name="object 5"/>
            <p:cNvSpPr/>
            <p:nvPr/>
          </p:nvSpPr>
          <p:spPr>
            <a:xfrm>
              <a:off x="982493" y="1726446"/>
              <a:ext cx="10311765" cy="3976370"/>
            </a:xfrm>
            <a:custGeom>
              <a:avLst/>
              <a:gdLst/>
              <a:ahLst/>
              <a:cxnLst/>
              <a:rect l="l" t="t" r="r" b="b"/>
              <a:pathLst>
                <a:path w="10311765" h="3976370">
                  <a:moveTo>
                    <a:pt x="390712" y="1"/>
                  </a:moveTo>
                  <a:lnTo>
                    <a:pt x="441413" y="1"/>
                  </a:lnTo>
                  <a:lnTo>
                    <a:pt x="492113" y="1"/>
                  </a:lnTo>
                  <a:lnTo>
                    <a:pt x="542813" y="1"/>
                  </a:lnTo>
                  <a:lnTo>
                    <a:pt x="593514" y="1"/>
                  </a:lnTo>
                  <a:lnTo>
                    <a:pt x="644214" y="1"/>
                  </a:lnTo>
                  <a:lnTo>
                    <a:pt x="694914" y="1"/>
                  </a:lnTo>
                  <a:lnTo>
                    <a:pt x="745614" y="1"/>
                  </a:lnTo>
                  <a:lnTo>
                    <a:pt x="796315" y="1"/>
                  </a:lnTo>
                  <a:lnTo>
                    <a:pt x="847015" y="1"/>
                  </a:lnTo>
                  <a:lnTo>
                    <a:pt x="897715" y="1"/>
                  </a:lnTo>
                  <a:lnTo>
                    <a:pt x="948415" y="1"/>
                  </a:lnTo>
                  <a:lnTo>
                    <a:pt x="999116" y="1"/>
                  </a:lnTo>
                  <a:lnTo>
                    <a:pt x="1049816" y="1"/>
                  </a:lnTo>
                  <a:lnTo>
                    <a:pt x="1100516" y="1"/>
                  </a:lnTo>
                  <a:lnTo>
                    <a:pt x="1151217" y="1"/>
                  </a:lnTo>
                  <a:lnTo>
                    <a:pt x="1201917" y="1"/>
                  </a:lnTo>
                  <a:lnTo>
                    <a:pt x="1252617" y="1"/>
                  </a:lnTo>
                  <a:lnTo>
                    <a:pt x="1303317" y="1"/>
                  </a:lnTo>
                  <a:lnTo>
                    <a:pt x="1354018" y="1"/>
                  </a:lnTo>
                  <a:lnTo>
                    <a:pt x="1404718" y="1"/>
                  </a:lnTo>
                  <a:lnTo>
                    <a:pt x="1455418" y="1"/>
                  </a:lnTo>
                  <a:lnTo>
                    <a:pt x="1506118" y="1"/>
                  </a:lnTo>
                  <a:lnTo>
                    <a:pt x="1556819" y="1"/>
                  </a:lnTo>
                  <a:lnTo>
                    <a:pt x="1607519" y="1"/>
                  </a:lnTo>
                  <a:lnTo>
                    <a:pt x="1658219" y="1"/>
                  </a:lnTo>
                  <a:lnTo>
                    <a:pt x="1708920" y="1"/>
                  </a:lnTo>
                  <a:lnTo>
                    <a:pt x="1759620" y="1"/>
                  </a:lnTo>
                  <a:lnTo>
                    <a:pt x="1810320" y="1"/>
                  </a:lnTo>
                  <a:lnTo>
                    <a:pt x="1861020" y="1"/>
                  </a:lnTo>
                  <a:lnTo>
                    <a:pt x="1911721" y="1"/>
                  </a:lnTo>
                  <a:lnTo>
                    <a:pt x="1962421" y="1"/>
                  </a:lnTo>
                  <a:lnTo>
                    <a:pt x="2013121" y="1"/>
                  </a:lnTo>
                  <a:lnTo>
                    <a:pt x="2063821" y="1"/>
                  </a:lnTo>
                  <a:lnTo>
                    <a:pt x="2114522" y="1"/>
                  </a:lnTo>
                  <a:lnTo>
                    <a:pt x="2165222" y="1"/>
                  </a:lnTo>
                  <a:lnTo>
                    <a:pt x="2215922" y="1"/>
                  </a:lnTo>
                  <a:lnTo>
                    <a:pt x="2266622" y="1"/>
                  </a:lnTo>
                  <a:lnTo>
                    <a:pt x="2317323" y="1"/>
                  </a:lnTo>
                  <a:lnTo>
                    <a:pt x="2368023" y="1"/>
                  </a:lnTo>
                  <a:lnTo>
                    <a:pt x="2418723" y="1"/>
                  </a:lnTo>
                  <a:lnTo>
                    <a:pt x="2469424" y="1"/>
                  </a:lnTo>
                  <a:lnTo>
                    <a:pt x="2520124" y="1"/>
                  </a:lnTo>
                  <a:lnTo>
                    <a:pt x="2570824" y="1"/>
                  </a:lnTo>
                  <a:lnTo>
                    <a:pt x="2621524" y="1"/>
                  </a:lnTo>
                  <a:lnTo>
                    <a:pt x="2672225" y="1"/>
                  </a:lnTo>
                  <a:lnTo>
                    <a:pt x="2722925" y="1"/>
                  </a:lnTo>
                  <a:lnTo>
                    <a:pt x="2773625" y="1"/>
                  </a:lnTo>
                  <a:lnTo>
                    <a:pt x="2824325" y="1"/>
                  </a:lnTo>
                  <a:lnTo>
                    <a:pt x="2875026" y="1"/>
                  </a:lnTo>
                  <a:lnTo>
                    <a:pt x="2925726" y="1"/>
                  </a:lnTo>
                  <a:lnTo>
                    <a:pt x="2976426" y="1"/>
                  </a:lnTo>
                  <a:lnTo>
                    <a:pt x="3027126" y="1"/>
                  </a:lnTo>
                  <a:lnTo>
                    <a:pt x="3077827" y="1"/>
                  </a:lnTo>
                  <a:lnTo>
                    <a:pt x="3128527" y="1"/>
                  </a:lnTo>
                  <a:lnTo>
                    <a:pt x="3179227" y="1"/>
                  </a:lnTo>
                  <a:lnTo>
                    <a:pt x="3229927" y="1"/>
                  </a:lnTo>
                  <a:lnTo>
                    <a:pt x="3280628" y="1"/>
                  </a:lnTo>
                  <a:lnTo>
                    <a:pt x="3331328" y="1"/>
                  </a:lnTo>
                  <a:lnTo>
                    <a:pt x="3382028" y="1"/>
                  </a:lnTo>
                  <a:lnTo>
                    <a:pt x="3432728" y="1"/>
                  </a:lnTo>
                  <a:lnTo>
                    <a:pt x="3483429" y="1"/>
                  </a:lnTo>
                  <a:lnTo>
                    <a:pt x="3534129" y="1"/>
                  </a:lnTo>
                  <a:lnTo>
                    <a:pt x="3584829" y="1"/>
                  </a:lnTo>
                  <a:lnTo>
                    <a:pt x="3635529" y="1"/>
                  </a:lnTo>
                  <a:lnTo>
                    <a:pt x="3686230" y="1"/>
                  </a:lnTo>
                  <a:lnTo>
                    <a:pt x="3736930" y="1"/>
                  </a:lnTo>
                  <a:lnTo>
                    <a:pt x="3787630" y="1"/>
                  </a:lnTo>
                  <a:lnTo>
                    <a:pt x="3838331" y="1"/>
                  </a:lnTo>
                  <a:lnTo>
                    <a:pt x="3889031" y="1"/>
                  </a:lnTo>
                  <a:lnTo>
                    <a:pt x="3939731" y="1"/>
                  </a:lnTo>
                  <a:lnTo>
                    <a:pt x="3990431" y="1"/>
                  </a:lnTo>
                  <a:lnTo>
                    <a:pt x="4041132" y="1"/>
                  </a:lnTo>
                  <a:lnTo>
                    <a:pt x="4091832" y="1"/>
                  </a:lnTo>
                  <a:lnTo>
                    <a:pt x="4142532" y="1"/>
                  </a:lnTo>
                  <a:lnTo>
                    <a:pt x="4193232" y="1"/>
                  </a:lnTo>
                  <a:lnTo>
                    <a:pt x="4243933" y="1"/>
                  </a:lnTo>
                  <a:lnTo>
                    <a:pt x="4294633" y="1"/>
                  </a:lnTo>
                  <a:lnTo>
                    <a:pt x="4345333" y="1"/>
                  </a:lnTo>
                  <a:lnTo>
                    <a:pt x="4396033" y="0"/>
                  </a:lnTo>
                  <a:lnTo>
                    <a:pt x="4446734" y="0"/>
                  </a:lnTo>
                  <a:lnTo>
                    <a:pt x="4497434" y="0"/>
                  </a:lnTo>
                  <a:lnTo>
                    <a:pt x="4548134" y="0"/>
                  </a:lnTo>
                  <a:lnTo>
                    <a:pt x="4598834" y="0"/>
                  </a:lnTo>
                  <a:lnTo>
                    <a:pt x="4649535" y="0"/>
                  </a:lnTo>
                  <a:lnTo>
                    <a:pt x="4700235" y="0"/>
                  </a:lnTo>
                  <a:lnTo>
                    <a:pt x="4750935" y="0"/>
                  </a:lnTo>
                  <a:lnTo>
                    <a:pt x="4801635" y="0"/>
                  </a:lnTo>
                  <a:lnTo>
                    <a:pt x="4852336" y="0"/>
                  </a:lnTo>
                  <a:lnTo>
                    <a:pt x="4903036" y="0"/>
                  </a:lnTo>
                  <a:lnTo>
                    <a:pt x="4953736" y="0"/>
                  </a:lnTo>
                  <a:lnTo>
                    <a:pt x="5004436" y="0"/>
                  </a:lnTo>
                  <a:lnTo>
                    <a:pt x="5055137" y="0"/>
                  </a:lnTo>
                  <a:lnTo>
                    <a:pt x="5105837" y="0"/>
                  </a:lnTo>
                  <a:lnTo>
                    <a:pt x="5156537" y="0"/>
                  </a:lnTo>
                  <a:lnTo>
                    <a:pt x="5207237" y="0"/>
                  </a:lnTo>
                  <a:lnTo>
                    <a:pt x="5257938" y="0"/>
                  </a:lnTo>
                  <a:lnTo>
                    <a:pt x="5308638" y="0"/>
                  </a:lnTo>
                  <a:lnTo>
                    <a:pt x="5359338" y="0"/>
                  </a:lnTo>
                  <a:lnTo>
                    <a:pt x="5410038" y="0"/>
                  </a:lnTo>
                  <a:lnTo>
                    <a:pt x="5460739" y="0"/>
                  </a:lnTo>
                  <a:lnTo>
                    <a:pt x="5511439" y="0"/>
                  </a:lnTo>
                  <a:lnTo>
                    <a:pt x="5562139" y="0"/>
                  </a:lnTo>
                  <a:lnTo>
                    <a:pt x="5612839" y="0"/>
                  </a:lnTo>
                  <a:lnTo>
                    <a:pt x="5663540" y="0"/>
                  </a:lnTo>
                  <a:lnTo>
                    <a:pt x="5714240" y="0"/>
                  </a:lnTo>
                  <a:lnTo>
                    <a:pt x="5764940" y="0"/>
                  </a:lnTo>
                  <a:lnTo>
                    <a:pt x="5815641" y="0"/>
                  </a:lnTo>
                  <a:lnTo>
                    <a:pt x="5866341" y="0"/>
                  </a:lnTo>
                  <a:lnTo>
                    <a:pt x="5917041" y="0"/>
                  </a:lnTo>
                  <a:lnTo>
                    <a:pt x="5967741" y="0"/>
                  </a:lnTo>
                  <a:lnTo>
                    <a:pt x="6018442" y="0"/>
                  </a:lnTo>
                  <a:lnTo>
                    <a:pt x="6069142" y="0"/>
                  </a:lnTo>
                  <a:lnTo>
                    <a:pt x="6119842" y="0"/>
                  </a:lnTo>
                  <a:lnTo>
                    <a:pt x="6170542" y="0"/>
                  </a:lnTo>
                  <a:lnTo>
                    <a:pt x="6221243" y="0"/>
                  </a:lnTo>
                  <a:lnTo>
                    <a:pt x="6271943" y="0"/>
                  </a:lnTo>
                  <a:lnTo>
                    <a:pt x="6322643" y="0"/>
                  </a:lnTo>
                  <a:lnTo>
                    <a:pt x="6373343" y="0"/>
                  </a:lnTo>
                  <a:lnTo>
                    <a:pt x="6424044" y="0"/>
                  </a:lnTo>
                  <a:lnTo>
                    <a:pt x="6474744" y="0"/>
                  </a:lnTo>
                  <a:lnTo>
                    <a:pt x="6525444" y="0"/>
                  </a:lnTo>
                  <a:lnTo>
                    <a:pt x="6576144" y="0"/>
                  </a:lnTo>
                  <a:lnTo>
                    <a:pt x="6626845" y="0"/>
                  </a:lnTo>
                  <a:lnTo>
                    <a:pt x="6677545" y="0"/>
                  </a:lnTo>
                  <a:lnTo>
                    <a:pt x="6728245" y="0"/>
                  </a:lnTo>
                  <a:lnTo>
                    <a:pt x="6778945" y="0"/>
                  </a:lnTo>
                  <a:lnTo>
                    <a:pt x="6829646" y="0"/>
                  </a:lnTo>
                  <a:lnTo>
                    <a:pt x="6880346" y="0"/>
                  </a:lnTo>
                  <a:lnTo>
                    <a:pt x="6931046" y="0"/>
                  </a:lnTo>
                  <a:lnTo>
                    <a:pt x="6981746" y="0"/>
                  </a:lnTo>
                  <a:lnTo>
                    <a:pt x="7032447" y="0"/>
                  </a:lnTo>
                  <a:lnTo>
                    <a:pt x="7083147" y="0"/>
                  </a:lnTo>
                  <a:lnTo>
                    <a:pt x="7133847" y="0"/>
                  </a:lnTo>
                  <a:lnTo>
                    <a:pt x="7184548" y="0"/>
                  </a:lnTo>
                  <a:lnTo>
                    <a:pt x="7235248" y="0"/>
                  </a:lnTo>
                  <a:lnTo>
                    <a:pt x="7285948" y="0"/>
                  </a:lnTo>
                  <a:lnTo>
                    <a:pt x="7336648" y="0"/>
                  </a:lnTo>
                  <a:lnTo>
                    <a:pt x="7387349" y="0"/>
                  </a:lnTo>
                  <a:lnTo>
                    <a:pt x="7438049" y="0"/>
                  </a:lnTo>
                  <a:lnTo>
                    <a:pt x="7488749" y="0"/>
                  </a:lnTo>
                  <a:lnTo>
                    <a:pt x="7539449" y="0"/>
                  </a:lnTo>
                  <a:lnTo>
                    <a:pt x="7590150" y="0"/>
                  </a:lnTo>
                  <a:lnTo>
                    <a:pt x="7640850" y="0"/>
                  </a:lnTo>
                  <a:lnTo>
                    <a:pt x="7691550" y="0"/>
                  </a:lnTo>
                  <a:lnTo>
                    <a:pt x="7742250" y="0"/>
                  </a:lnTo>
                  <a:lnTo>
                    <a:pt x="7792951" y="0"/>
                  </a:lnTo>
                  <a:lnTo>
                    <a:pt x="7843651" y="0"/>
                  </a:lnTo>
                  <a:lnTo>
                    <a:pt x="7894351" y="0"/>
                  </a:lnTo>
                  <a:lnTo>
                    <a:pt x="7945052" y="0"/>
                  </a:lnTo>
                  <a:lnTo>
                    <a:pt x="7995752" y="0"/>
                  </a:lnTo>
                  <a:lnTo>
                    <a:pt x="8046452" y="0"/>
                  </a:lnTo>
                  <a:lnTo>
                    <a:pt x="8097152" y="0"/>
                  </a:lnTo>
                  <a:lnTo>
                    <a:pt x="8147853" y="0"/>
                  </a:lnTo>
                  <a:lnTo>
                    <a:pt x="8198553" y="0"/>
                  </a:lnTo>
                  <a:lnTo>
                    <a:pt x="8249253" y="0"/>
                  </a:lnTo>
                  <a:lnTo>
                    <a:pt x="8299953" y="0"/>
                  </a:lnTo>
                  <a:lnTo>
                    <a:pt x="8350654" y="0"/>
                  </a:lnTo>
                  <a:lnTo>
                    <a:pt x="8401354" y="0"/>
                  </a:lnTo>
                  <a:lnTo>
                    <a:pt x="8452054" y="0"/>
                  </a:lnTo>
                  <a:lnTo>
                    <a:pt x="8502755" y="0"/>
                  </a:lnTo>
                  <a:lnTo>
                    <a:pt x="8553455" y="0"/>
                  </a:lnTo>
                  <a:lnTo>
                    <a:pt x="8604155" y="0"/>
                  </a:lnTo>
                  <a:lnTo>
                    <a:pt x="8654855" y="0"/>
                  </a:lnTo>
                  <a:lnTo>
                    <a:pt x="8705556" y="0"/>
                  </a:lnTo>
                  <a:lnTo>
                    <a:pt x="8756256" y="0"/>
                  </a:lnTo>
                  <a:lnTo>
                    <a:pt x="8806956" y="0"/>
                  </a:lnTo>
                  <a:lnTo>
                    <a:pt x="8857656" y="0"/>
                  </a:lnTo>
                  <a:lnTo>
                    <a:pt x="8908357" y="0"/>
                  </a:lnTo>
                  <a:lnTo>
                    <a:pt x="8959057" y="0"/>
                  </a:lnTo>
                  <a:lnTo>
                    <a:pt x="9018291" y="2345"/>
                  </a:lnTo>
                  <a:lnTo>
                    <a:pt x="9075467" y="9204"/>
                  </a:lnTo>
                  <a:lnTo>
                    <a:pt x="9130188" y="20308"/>
                  </a:lnTo>
                  <a:lnTo>
                    <a:pt x="9182057" y="35391"/>
                  </a:lnTo>
                  <a:lnTo>
                    <a:pt x="9230677" y="54186"/>
                  </a:lnTo>
                  <a:lnTo>
                    <a:pt x="9275650" y="76426"/>
                  </a:lnTo>
                  <a:lnTo>
                    <a:pt x="9316579" y="101842"/>
                  </a:lnTo>
                  <a:lnTo>
                    <a:pt x="9353067" y="130169"/>
                  </a:lnTo>
                  <a:lnTo>
                    <a:pt x="9384716" y="161139"/>
                  </a:lnTo>
                  <a:lnTo>
                    <a:pt x="9411130" y="194484"/>
                  </a:lnTo>
                  <a:lnTo>
                    <a:pt x="9431910" y="229938"/>
                  </a:lnTo>
                  <a:lnTo>
                    <a:pt x="9446660" y="267234"/>
                  </a:lnTo>
                  <a:lnTo>
                    <a:pt x="10311321" y="1950918"/>
                  </a:lnTo>
                  <a:lnTo>
                    <a:pt x="9446660" y="3709066"/>
                  </a:lnTo>
                  <a:lnTo>
                    <a:pt x="9431910" y="3746362"/>
                  </a:lnTo>
                  <a:lnTo>
                    <a:pt x="9411130" y="3781816"/>
                  </a:lnTo>
                  <a:lnTo>
                    <a:pt x="9384716" y="3815162"/>
                  </a:lnTo>
                  <a:lnTo>
                    <a:pt x="9353067" y="3846132"/>
                  </a:lnTo>
                  <a:lnTo>
                    <a:pt x="9316579" y="3874458"/>
                  </a:lnTo>
                  <a:lnTo>
                    <a:pt x="9275650" y="3899875"/>
                  </a:lnTo>
                  <a:lnTo>
                    <a:pt x="9230677" y="3922114"/>
                  </a:lnTo>
                  <a:lnTo>
                    <a:pt x="9182057" y="3940909"/>
                  </a:lnTo>
                  <a:lnTo>
                    <a:pt x="9130188" y="3955992"/>
                  </a:lnTo>
                  <a:lnTo>
                    <a:pt x="9075467" y="3967097"/>
                  </a:lnTo>
                  <a:lnTo>
                    <a:pt x="9018291" y="3973955"/>
                  </a:lnTo>
                  <a:lnTo>
                    <a:pt x="8959057" y="3976301"/>
                  </a:lnTo>
                  <a:lnTo>
                    <a:pt x="458805" y="3976301"/>
                  </a:lnTo>
                  <a:lnTo>
                    <a:pt x="401328" y="3974049"/>
                  </a:lnTo>
                  <a:lnTo>
                    <a:pt x="346839" y="3967462"/>
                  </a:lnTo>
                  <a:lnTo>
                    <a:pt x="295540" y="3956789"/>
                  </a:lnTo>
                  <a:lnTo>
                    <a:pt x="247636" y="3942283"/>
                  </a:lnTo>
                  <a:lnTo>
                    <a:pt x="203330" y="3924194"/>
                  </a:lnTo>
                  <a:lnTo>
                    <a:pt x="162824" y="3902774"/>
                  </a:lnTo>
                  <a:lnTo>
                    <a:pt x="126322" y="3878273"/>
                  </a:lnTo>
                  <a:lnTo>
                    <a:pt x="94028" y="3850944"/>
                  </a:lnTo>
                  <a:lnTo>
                    <a:pt x="66144" y="3821036"/>
                  </a:lnTo>
                  <a:lnTo>
                    <a:pt x="42874" y="3788801"/>
                  </a:lnTo>
                  <a:lnTo>
                    <a:pt x="24421" y="3754491"/>
                  </a:lnTo>
                  <a:lnTo>
                    <a:pt x="10989" y="3718355"/>
                  </a:lnTo>
                  <a:lnTo>
                    <a:pt x="2781" y="3680647"/>
                  </a:lnTo>
                  <a:lnTo>
                    <a:pt x="0" y="3641615"/>
                  </a:lnTo>
                  <a:lnTo>
                    <a:pt x="0" y="317351"/>
                  </a:lnTo>
                  <a:lnTo>
                    <a:pt x="2075" y="275660"/>
                  </a:lnTo>
                  <a:lnTo>
                    <a:pt x="8382" y="236047"/>
                  </a:lnTo>
                  <a:lnTo>
                    <a:pt x="19036" y="198730"/>
                  </a:lnTo>
                  <a:lnTo>
                    <a:pt x="53863" y="131859"/>
                  </a:lnTo>
                  <a:lnTo>
                    <a:pt x="107500" y="76799"/>
                  </a:lnTo>
                  <a:lnTo>
                    <a:pt x="141668" y="54245"/>
                  </a:lnTo>
                  <a:lnTo>
                    <a:pt x="180891" y="35301"/>
                  </a:lnTo>
                  <a:lnTo>
                    <a:pt x="225290" y="20186"/>
                  </a:lnTo>
                  <a:lnTo>
                    <a:pt x="274981" y="9118"/>
                  </a:lnTo>
                  <a:lnTo>
                    <a:pt x="330082" y="2317"/>
                  </a:lnTo>
                  <a:lnTo>
                    <a:pt x="390712" y="1"/>
                  </a:lnTo>
                  <a:close/>
                </a:path>
              </a:pathLst>
            </a:custGeom>
            <a:ln w="38100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48661" y="1514079"/>
              <a:ext cx="2580005" cy="437515"/>
            </a:xfrm>
            <a:custGeom>
              <a:avLst/>
              <a:gdLst/>
              <a:ahLst/>
              <a:cxnLst/>
              <a:rect l="l" t="t" r="r" b="b"/>
              <a:pathLst>
                <a:path w="2580004" h="437514">
                  <a:moveTo>
                    <a:pt x="2579485" y="0"/>
                  </a:moveTo>
                  <a:lnTo>
                    <a:pt x="0" y="0"/>
                  </a:lnTo>
                  <a:lnTo>
                    <a:pt x="0" y="437068"/>
                  </a:lnTo>
                  <a:lnTo>
                    <a:pt x="2579485" y="437068"/>
                  </a:lnTo>
                  <a:lnTo>
                    <a:pt x="2579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8" name="object 8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91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90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28433" y="1111528"/>
            <a:ext cx="9135745" cy="8032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TACTICAL</a:t>
            </a:r>
            <a:r>
              <a:rPr sz="18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(TCCC)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R="707390" algn="ctr">
              <a:lnSpc>
                <a:spcPct val="100000"/>
              </a:lnSpc>
              <a:spcBef>
                <a:spcPts val="62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2" name="object 12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61"/>
                  </a:lnTo>
                  <a:lnTo>
                    <a:pt x="1771656" y="61736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983249" y="1957880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109158" y="1928324"/>
            <a:ext cx="7052309" cy="3023235"/>
            <a:chOff x="2109158" y="1928324"/>
            <a:chExt cx="7052309" cy="302323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85508" y="1928324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439"/>
                  </a:lnTo>
                  <a:lnTo>
                    <a:pt x="1634933" y="59143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778969" y="1943522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62113" y="5126938"/>
            <a:ext cx="5922010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839023" y="2561982"/>
            <a:ext cx="4062729" cy="2957830"/>
            <a:chOff x="3839023" y="2561982"/>
            <a:chExt cx="4062729" cy="2957830"/>
          </a:xfrm>
        </p:grpSpPr>
        <p:sp>
          <p:nvSpPr>
            <p:cNvPr id="23" name="object 23"/>
            <p:cNvSpPr/>
            <p:nvPr/>
          </p:nvSpPr>
          <p:spPr>
            <a:xfrm>
              <a:off x="7680659" y="5169496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3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9709" y="2561982"/>
              <a:ext cx="1933028" cy="2957766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22:</a:t>
            </a:r>
            <a:r>
              <a:rPr spc="-5" dirty="0"/>
              <a:t> Cardiopulmonary</a:t>
            </a:r>
            <a:r>
              <a:rPr dirty="0"/>
              <a:t> </a:t>
            </a:r>
            <a:r>
              <a:rPr spc="-5" dirty="0"/>
              <a:t>Resuscitation</a:t>
            </a:r>
            <a:r>
              <a:rPr dirty="0"/>
              <a:t> </a:t>
            </a:r>
            <a:r>
              <a:rPr spc="-5" dirty="0"/>
              <a:t>in </a:t>
            </a:r>
            <a:r>
              <a:rPr spc="-20" dirty="0"/>
              <a:t>Tactical</a:t>
            </a:r>
            <a:r>
              <a:rPr spc="-5" dirty="0"/>
              <a:t> Field </a:t>
            </a:r>
            <a:r>
              <a:rPr dirty="0"/>
              <a:t>Care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258225" y="2324547"/>
            <a:ext cx="7705725" cy="1799589"/>
          </a:xfrm>
          <a:custGeom>
            <a:avLst/>
            <a:gdLst/>
            <a:ahLst/>
            <a:cxnLst/>
            <a:rect l="l" t="t" r="r" b="b"/>
            <a:pathLst>
              <a:path w="7705725" h="1799589">
                <a:moveTo>
                  <a:pt x="57495" y="0"/>
                </a:moveTo>
                <a:lnTo>
                  <a:pt x="7647757" y="0"/>
                </a:lnTo>
                <a:lnTo>
                  <a:pt x="7670136" y="4518"/>
                </a:lnTo>
                <a:lnTo>
                  <a:pt x="7688412" y="16840"/>
                </a:lnTo>
                <a:lnTo>
                  <a:pt x="7700734" y="35115"/>
                </a:lnTo>
                <a:lnTo>
                  <a:pt x="7705252" y="57495"/>
                </a:lnTo>
                <a:lnTo>
                  <a:pt x="7705252" y="1742051"/>
                </a:lnTo>
                <a:lnTo>
                  <a:pt x="7700734" y="1764431"/>
                </a:lnTo>
                <a:lnTo>
                  <a:pt x="7688412" y="1782706"/>
                </a:lnTo>
                <a:lnTo>
                  <a:pt x="7670136" y="1795028"/>
                </a:lnTo>
                <a:lnTo>
                  <a:pt x="7647757" y="1799546"/>
                </a:lnTo>
                <a:lnTo>
                  <a:pt x="57495" y="1799546"/>
                </a:lnTo>
                <a:lnTo>
                  <a:pt x="35115" y="1795028"/>
                </a:lnTo>
                <a:lnTo>
                  <a:pt x="16840" y="1782706"/>
                </a:lnTo>
                <a:lnTo>
                  <a:pt x="4518" y="1764431"/>
                </a:lnTo>
                <a:lnTo>
                  <a:pt x="0" y="1742051"/>
                </a:lnTo>
                <a:lnTo>
                  <a:pt x="0" y="57495"/>
                </a:lnTo>
                <a:lnTo>
                  <a:pt x="4518" y="35115"/>
                </a:lnTo>
                <a:lnTo>
                  <a:pt x="16840" y="16840"/>
                </a:lnTo>
                <a:lnTo>
                  <a:pt x="35115" y="4518"/>
                </a:lnTo>
                <a:lnTo>
                  <a:pt x="57495" y="0"/>
                </a:lnTo>
                <a:close/>
              </a:path>
            </a:pathLst>
          </a:custGeom>
          <a:ln w="28575">
            <a:solidFill>
              <a:srgbClr val="D8D9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78627" y="2560203"/>
            <a:ext cx="666178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Describe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cardiopulmonary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resuscitation</a:t>
            </a:r>
            <a:r>
              <a:rPr sz="1600" b="1" dirty="0">
                <a:latin typeface="Arial"/>
                <a:cs typeface="Arial"/>
              </a:rPr>
              <a:t> (CPR)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Tactical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Field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Care.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84547" y="2975230"/>
            <a:ext cx="7241540" cy="878205"/>
            <a:chOff x="2484547" y="2975230"/>
            <a:chExt cx="7241540" cy="878205"/>
          </a:xfrm>
        </p:grpSpPr>
        <p:sp>
          <p:nvSpPr>
            <p:cNvPr id="7" name="object 7"/>
            <p:cNvSpPr/>
            <p:nvPr/>
          </p:nvSpPr>
          <p:spPr>
            <a:xfrm>
              <a:off x="2484547" y="2989517"/>
              <a:ext cx="7241540" cy="0"/>
            </a:xfrm>
            <a:custGeom>
              <a:avLst/>
              <a:gdLst/>
              <a:ahLst/>
              <a:cxnLst/>
              <a:rect l="l" t="t" r="r" b="b"/>
              <a:pathLst>
                <a:path w="7241540">
                  <a:moveTo>
                    <a:pt x="0" y="0"/>
                  </a:moveTo>
                  <a:lnTo>
                    <a:pt x="7241341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3485" y="3197944"/>
              <a:ext cx="183080" cy="1830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2029" y="3676383"/>
              <a:ext cx="170380" cy="1703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5679" y="3670033"/>
              <a:ext cx="183080" cy="18308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456840" y="2541434"/>
            <a:ext cx="307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25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63509" y="3153609"/>
            <a:ext cx="6350635" cy="8509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479425" marR="781685" lvl="1" indent="-467359">
              <a:lnSpc>
                <a:spcPts val="1430"/>
              </a:lnSpc>
              <a:spcBef>
                <a:spcPts val="355"/>
              </a:spcBef>
              <a:buFont typeface="Arial"/>
              <a:buAutoNum type="arabicPeriod"/>
              <a:tabLst>
                <a:tab pos="480059" algn="l"/>
              </a:tabLst>
            </a:pPr>
            <a:r>
              <a:rPr sz="1400" dirty="0">
                <a:latin typeface="Arial MT"/>
                <a:cs typeface="Arial MT"/>
              </a:rPr>
              <a:t>Identify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the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conditions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considerations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for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cardiopulmonary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resuscitation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Tactical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Field</a:t>
            </a:r>
            <a:r>
              <a:rPr sz="1400" dirty="0">
                <a:latin typeface="Arial MT"/>
                <a:cs typeface="Arial MT"/>
              </a:rPr>
              <a:t> Care.</a:t>
            </a:r>
            <a:endParaRPr sz="1400">
              <a:latin typeface="Arial MT"/>
              <a:cs typeface="Arial MT"/>
            </a:endParaRPr>
          </a:p>
          <a:p>
            <a:pPr marL="479425" marR="5080" lvl="1" indent="-467359">
              <a:lnSpc>
                <a:spcPts val="1430"/>
              </a:lnSpc>
              <a:spcBef>
                <a:spcPts val="530"/>
              </a:spcBef>
              <a:buFont typeface="Arial"/>
              <a:buAutoNum type="arabicPeriod"/>
              <a:tabLst>
                <a:tab pos="480059" algn="l"/>
              </a:tabLst>
            </a:pPr>
            <a:r>
              <a:rPr sz="1400" spc="-5" dirty="0">
                <a:latin typeface="Arial MT"/>
                <a:cs typeface="Arial MT"/>
              </a:rPr>
              <a:t>Demonstrate </a:t>
            </a:r>
            <a:r>
              <a:rPr sz="1400" dirty="0">
                <a:latin typeface="Arial MT"/>
                <a:cs typeface="Arial MT"/>
              </a:rPr>
              <a:t>bilateral Needle Decompression of the Chest in </a:t>
            </a:r>
            <a:r>
              <a:rPr sz="1400" spc="-25" dirty="0">
                <a:latin typeface="Arial MT"/>
                <a:cs typeface="Arial MT"/>
              </a:rPr>
              <a:t>Tactical </a:t>
            </a:r>
            <a:r>
              <a:rPr sz="1400" spc="-5" dirty="0">
                <a:latin typeface="Arial MT"/>
                <a:cs typeface="Arial MT"/>
              </a:rPr>
              <a:t>Field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Care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19172" y="6181816"/>
            <a:ext cx="141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57794" y="6214419"/>
            <a:ext cx="213609" cy="213609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5697515" y="6215190"/>
            <a:ext cx="219075" cy="219075"/>
            <a:chOff x="5697515" y="6215190"/>
            <a:chExt cx="219075" cy="21907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3865" y="6221540"/>
              <a:ext cx="205988" cy="2059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7515" y="6215190"/>
              <a:ext cx="218688" cy="21868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999722" y="6181816"/>
            <a:ext cx="169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3213388" y="1721943"/>
            <a:ext cx="5795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1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TERMINAL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LEARNING 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7813" y="6163010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1999" y="6181816"/>
            <a:ext cx="265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02076" y="4437562"/>
            <a:ext cx="5817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2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4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22:</a:t>
            </a:r>
            <a:r>
              <a:rPr spc="-5" dirty="0"/>
              <a:t> Cardiopulmonary</a:t>
            </a:r>
            <a:r>
              <a:rPr dirty="0"/>
              <a:t> </a:t>
            </a:r>
            <a:r>
              <a:rPr spc="-5" dirty="0"/>
              <a:t>Resuscitation</a:t>
            </a:r>
            <a:r>
              <a:rPr dirty="0"/>
              <a:t> </a:t>
            </a:r>
            <a:r>
              <a:rPr spc="-5" dirty="0"/>
              <a:t>in </a:t>
            </a:r>
            <a:r>
              <a:rPr spc="-20" dirty="0"/>
              <a:t>Tactical</a:t>
            </a:r>
            <a:r>
              <a:rPr spc="-5" dirty="0"/>
              <a:t> Field </a:t>
            </a:r>
            <a:r>
              <a:rPr dirty="0"/>
              <a:t>Care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243020" y="1914599"/>
            <a:ext cx="5354955" cy="2513965"/>
          </a:xfrm>
          <a:custGeom>
            <a:avLst/>
            <a:gdLst/>
            <a:ahLst/>
            <a:cxnLst/>
            <a:rect l="l" t="t" r="r" b="b"/>
            <a:pathLst>
              <a:path w="5354955" h="2513965">
                <a:moveTo>
                  <a:pt x="5188949" y="0"/>
                </a:moveTo>
                <a:lnTo>
                  <a:pt x="165735" y="0"/>
                </a:lnTo>
                <a:lnTo>
                  <a:pt x="121676" y="5920"/>
                </a:lnTo>
                <a:lnTo>
                  <a:pt x="82085" y="22627"/>
                </a:lnTo>
                <a:lnTo>
                  <a:pt x="48542" y="48542"/>
                </a:lnTo>
                <a:lnTo>
                  <a:pt x="22627" y="82085"/>
                </a:lnTo>
                <a:lnTo>
                  <a:pt x="5920" y="121676"/>
                </a:lnTo>
                <a:lnTo>
                  <a:pt x="0" y="165735"/>
                </a:lnTo>
                <a:lnTo>
                  <a:pt x="0" y="2348061"/>
                </a:lnTo>
                <a:lnTo>
                  <a:pt x="5920" y="2392119"/>
                </a:lnTo>
                <a:lnTo>
                  <a:pt x="22627" y="2431710"/>
                </a:lnTo>
                <a:lnTo>
                  <a:pt x="48542" y="2465253"/>
                </a:lnTo>
                <a:lnTo>
                  <a:pt x="82085" y="2491168"/>
                </a:lnTo>
                <a:lnTo>
                  <a:pt x="121676" y="2507875"/>
                </a:lnTo>
                <a:lnTo>
                  <a:pt x="165735" y="2513796"/>
                </a:lnTo>
                <a:lnTo>
                  <a:pt x="5188949" y="2513796"/>
                </a:lnTo>
                <a:lnTo>
                  <a:pt x="5233008" y="2507875"/>
                </a:lnTo>
                <a:lnTo>
                  <a:pt x="5272599" y="2491168"/>
                </a:lnTo>
                <a:lnTo>
                  <a:pt x="5306141" y="2465253"/>
                </a:lnTo>
                <a:lnTo>
                  <a:pt x="5332056" y="2431710"/>
                </a:lnTo>
                <a:lnTo>
                  <a:pt x="5348764" y="2392119"/>
                </a:lnTo>
                <a:lnTo>
                  <a:pt x="5354684" y="2348061"/>
                </a:lnTo>
                <a:lnTo>
                  <a:pt x="5354684" y="165735"/>
                </a:lnTo>
                <a:lnTo>
                  <a:pt x="5348764" y="121676"/>
                </a:lnTo>
                <a:lnTo>
                  <a:pt x="5332056" y="82085"/>
                </a:lnTo>
                <a:lnTo>
                  <a:pt x="5306141" y="48542"/>
                </a:lnTo>
                <a:lnTo>
                  <a:pt x="5272599" y="22627"/>
                </a:lnTo>
                <a:lnTo>
                  <a:pt x="5233008" y="5920"/>
                </a:lnTo>
                <a:lnTo>
                  <a:pt x="5188949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4294" y="4320246"/>
            <a:ext cx="5354955" cy="1661160"/>
          </a:xfrm>
          <a:custGeom>
            <a:avLst/>
            <a:gdLst/>
            <a:ahLst/>
            <a:cxnLst/>
            <a:rect l="l" t="t" r="r" b="b"/>
            <a:pathLst>
              <a:path w="5354955" h="1661160">
                <a:moveTo>
                  <a:pt x="5209668" y="0"/>
                </a:moveTo>
                <a:lnTo>
                  <a:pt x="145015" y="0"/>
                </a:lnTo>
                <a:lnTo>
                  <a:pt x="99179" y="7393"/>
                </a:lnTo>
                <a:lnTo>
                  <a:pt x="59371" y="27979"/>
                </a:lnTo>
                <a:lnTo>
                  <a:pt x="27979" y="59371"/>
                </a:lnTo>
                <a:lnTo>
                  <a:pt x="7392" y="99179"/>
                </a:lnTo>
                <a:lnTo>
                  <a:pt x="0" y="145016"/>
                </a:lnTo>
                <a:lnTo>
                  <a:pt x="0" y="1515527"/>
                </a:lnTo>
                <a:lnTo>
                  <a:pt x="7392" y="1561363"/>
                </a:lnTo>
                <a:lnTo>
                  <a:pt x="27979" y="1601171"/>
                </a:lnTo>
                <a:lnTo>
                  <a:pt x="59371" y="1632563"/>
                </a:lnTo>
                <a:lnTo>
                  <a:pt x="99179" y="1653149"/>
                </a:lnTo>
                <a:lnTo>
                  <a:pt x="145015" y="1660542"/>
                </a:lnTo>
                <a:lnTo>
                  <a:pt x="5209668" y="1660542"/>
                </a:lnTo>
                <a:lnTo>
                  <a:pt x="5255504" y="1653149"/>
                </a:lnTo>
                <a:lnTo>
                  <a:pt x="5295312" y="1632563"/>
                </a:lnTo>
                <a:lnTo>
                  <a:pt x="5326704" y="1601171"/>
                </a:lnTo>
                <a:lnTo>
                  <a:pt x="5347290" y="1561363"/>
                </a:lnTo>
                <a:lnTo>
                  <a:pt x="5354683" y="1515527"/>
                </a:lnTo>
                <a:lnTo>
                  <a:pt x="5354683" y="145016"/>
                </a:lnTo>
                <a:lnTo>
                  <a:pt x="5347290" y="99179"/>
                </a:lnTo>
                <a:lnTo>
                  <a:pt x="5326704" y="59371"/>
                </a:lnTo>
                <a:lnTo>
                  <a:pt x="5295312" y="27979"/>
                </a:lnTo>
                <a:lnTo>
                  <a:pt x="5255504" y="7393"/>
                </a:lnTo>
                <a:lnTo>
                  <a:pt x="5209668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39333" y="752758"/>
            <a:ext cx="8543290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799465" marR="5080" indent="-787400">
              <a:lnSpc>
                <a:spcPts val="3790"/>
              </a:lnSpc>
              <a:spcBef>
                <a:spcPts val="665"/>
              </a:spcBef>
            </a:pPr>
            <a:r>
              <a:rPr sz="3600" b="1" spc="-15" dirty="0">
                <a:solidFill>
                  <a:srgbClr val="921928"/>
                </a:solidFill>
                <a:latin typeface="Arial"/>
                <a:cs typeface="Arial"/>
              </a:rPr>
              <a:t>CARDIOPULMONARY</a:t>
            </a:r>
            <a:r>
              <a:rPr sz="3600" b="1" spc="-7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45" dirty="0">
                <a:solidFill>
                  <a:srgbClr val="921928"/>
                </a:solidFill>
                <a:latin typeface="Arial"/>
                <a:cs typeface="Arial"/>
              </a:rPr>
              <a:t>RESUSCITATION </a:t>
            </a:r>
            <a:r>
              <a:rPr sz="3600" b="1" spc="-98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IN THE</a:t>
            </a:r>
            <a:r>
              <a:rPr sz="3600" b="1" dirty="0"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921928"/>
                </a:solidFill>
                <a:latin typeface="Arial"/>
                <a:cs typeface="Arial"/>
              </a:rPr>
              <a:t>PREHOSPITAL</a:t>
            </a:r>
            <a:r>
              <a:rPr sz="3600" b="1" spc="-7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SETTING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6102" y="1788472"/>
            <a:ext cx="4578350" cy="86360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800" b="1" spc="-15" dirty="0">
                <a:latin typeface="Arial"/>
                <a:cs typeface="Arial"/>
              </a:rPr>
              <a:t>BATTLEFIELD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CONSIDERATIONS:</a:t>
            </a:r>
            <a:endParaRPr sz="1800">
              <a:latin typeface="Arial"/>
              <a:cs typeface="Arial"/>
            </a:endParaRPr>
          </a:p>
          <a:p>
            <a:pPr marL="244475">
              <a:lnSpc>
                <a:spcPct val="100000"/>
              </a:lnSpc>
              <a:spcBef>
                <a:spcPts val="1140"/>
              </a:spcBef>
            </a:pPr>
            <a:r>
              <a:rPr sz="1800" dirty="0">
                <a:latin typeface="Arial MT"/>
                <a:cs typeface="Arial MT"/>
              </a:rPr>
              <a:t>Delays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getting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 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definitive</a:t>
            </a:r>
            <a:r>
              <a:rPr sz="1800" dirty="0">
                <a:latin typeface="Arial MT"/>
                <a:cs typeface="Arial MT"/>
              </a:rPr>
              <a:t> care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7878" y="2771452"/>
            <a:ext cx="4231640" cy="1252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Responder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risk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performing </a:t>
            </a:r>
            <a:r>
              <a:rPr sz="1800" dirty="0">
                <a:latin typeface="Arial MT"/>
                <a:cs typeface="Arial MT"/>
              </a:rPr>
              <a:t>CPR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5" dirty="0">
                <a:latin typeface="Arial MT"/>
                <a:cs typeface="Arial MT"/>
              </a:rPr>
              <a:t> hostile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environment</a:t>
            </a:r>
            <a:endParaRPr sz="1800">
              <a:latin typeface="Arial MT"/>
              <a:cs typeface="Arial MT"/>
            </a:endParaRPr>
          </a:p>
          <a:p>
            <a:pPr marL="12700" marR="55244">
              <a:lnSpc>
                <a:spcPts val="2100"/>
              </a:lnSpc>
              <a:spcBef>
                <a:spcPts val="1200"/>
              </a:spcBef>
            </a:pPr>
            <a:r>
              <a:rPr sz="1800" spc="-35" dirty="0">
                <a:latin typeface="Arial MT"/>
                <a:cs typeface="Arial MT"/>
              </a:rPr>
              <a:t>Taking</a:t>
            </a:r>
            <a:r>
              <a:rPr sz="1800" spc="-5" dirty="0">
                <a:latin typeface="Arial MT"/>
                <a:cs typeface="Arial MT"/>
              </a:rPr>
              <a:t> limited </a:t>
            </a:r>
            <a:r>
              <a:rPr sz="1800" dirty="0">
                <a:latin typeface="Arial MT"/>
                <a:cs typeface="Arial MT"/>
              </a:rPr>
              <a:t>resources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away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other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while </a:t>
            </a:r>
            <a:r>
              <a:rPr sz="1800" spc="-5" dirty="0">
                <a:latin typeface="Arial MT"/>
                <a:cs typeface="Arial MT"/>
              </a:rPr>
              <a:t>performing</a:t>
            </a:r>
            <a:r>
              <a:rPr sz="1800" dirty="0">
                <a:latin typeface="Arial MT"/>
                <a:cs typeface="Arial MT"/>
              </a:rPr>
              <a:t> CPR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2069" y="2371540"/>
            <a:ext cx="114300" cy="250190"/>
          </a:xfrm>
          <a:custGeom>
            <a:avLst/>
            <a:gdLst/>
            <a:ahLst/>
            <a:cxnLst/>
            <a:rect l="l" t="t" r="r" b="b"/>
            <a:pathLst>
              <a:path w="114300" h="250189">
                <a:moveTo>
                  <a:pt x="0" y="249746"/>
                </a:moveTo>
                <a:lnTo>
                  <a:pt x="0" y="0"/>
                </a:lnTo>
                <a:lnTo>
                  <a:pt x="114300" y="0"/>
                </a:lnTo>
                <a:lnTo>
                  <a:pt x="114300" y="249746"/>
                </a:lnTo>
                <a:lnTo>
                  <a:pt x="0" y="24974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2069" y="2815148"/>
            <a:ext cx="114300" cy="482600"/>
          </a:xfrm>
          <a:custGeom>
            <a:avLst/>
            <a:gdLst/>
            <a:ahLst/>
            <a:cxnLst/>
            <a:rect l="l" t="t" r="r" b="b"/>
            <a:pathLst>
              <a:path w="114300" h="482600">
                <a:moveTo>
                  <a:pt x="0" y="482246"/>
                </a:moveTo>
                <a:lnTo>
                  <a:pt x="0" y="0"/>
                </a:lnTo>
                <a:lnTo>
                  <a:pt x="114300" y="0"/>
                </a:lnTo>
                <a:lnTo>
                  <a:pt x="114300" y="482246"/>
                </a:lnTo>
                <a:lnTo>
                  <a:pt x="0" y="48224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549232" y="2032865"/>
            <a:ext cx="4385310" cy="176783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73660">
              <a:lnSpc>
                <a:spcPts val="1800"/>
              </a:lnSpc>
              <a:spcBef>
                <a:spcPts val="260"/>
              </a:spcBef>
            </a:pPr>
            <a:r>
              <a:rPr sz="1600" b="1" dirty="0">
                <a:latin typeface="Arial"/>
                <a:cs typeface="Arial"/>
              </a:rPr>
              <a:t>138 </a:t>
            </a:r>
            <a:r>
              <a:rPr sz="1600" b="1" spc="-5" dirty="0">
                <a:latin typeface="Arial"/>
                <a:cs typeface="Arial"/>
              </a:rPr>
              <a:t>trauma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patients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with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prehospital cardiac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arrest </a:t>
            </a:r>
            <a:r>
              <a:rPr sz="1600" dirty="0">
                <a:latin typeface="Arial MT"/>
                <a:cs typeface="Arial MT"/>
              </a:rPr>
              <a:t>where </a:t>
            </a:r>
            <a:r>
              <a:rPr sz="1600" spc="-5" dirty="0">
                <a:latin typeface="Arial MT"/>
                <a:cs typeface="Arial MT"/>
              </a:rPr>
              <a:t>resuscitation </a:t>
            </a:r>
            <a:r>
              <a:rPr sz="1600" dirty="0">
                <a:latin typeface="Arial MT"/>
                <a:cs typeface="Arial MT"/>
              </a:rPr>
              <a:t>was </a:t>
            </a:r>
            <a:r>
              <a:rPr sz="1600" spc="-5" dirty="0">
                <a:latin typeface="Arial MT"/>
                <a:cs typeface="Arial MT"/>
              </a:rPr>
              <a:t>attempted </a:t>
            </a:r>
            <a:r>
              <a:rPr sz="1600" dirty="0">
                <a:latin typeface="Arial MT"/>
                <a:cs typeface="Arial MT"/>
              </a:rPr>
              <a:t>- </a:t>
            </a:r>
            <a:r>
              <a:rPr sz="1600" b="1" spc="-5" dirty="0">
                <a:latin typeface="Arial"/>
                <a:cs typeface="Arial"/>
              </a:rPr>
              <a:t>No </a:t>
            </a:r>
            <a:r>
              <a:rPr sz="1600" b="1" dirty="0">
                <a:latin typeface="Arial"/>
                <a:cs typeface="Arial"/>
              </a:rPr>
              <a:t> survivors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800"/>
              </a:lnSpc>
              <a:spcBef>
                <a:spcPts val="1000"/>
              </a:spcBef>
            </a:pPr>
            <a:r>
              <a:rPr sz="1600" spc="-5" dirty="0">
                <a:latin typeface="Arial MT"/>
                <a:cs typeface="Arial MT"/>
              </a:rPr>
              <a:t>Recommendation: </a:t>
            </a:r>
            <a:r>
              <a:rPr sz="1600" b="1" dirty="0">
                <a:latin typeface="Arial"/>
                <a:cs typeface="Arial"/>
              </a:rPr>
              <a:t>CPR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not be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attempted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for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patients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prehospital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traumatic</a:t>
            </a:r>
            <a:r>
              <a:rPr sz="1600" dirty="0">
                <a:latin typeface="Arial MT"/>
                <a:cs typeface="Arial MT"/>
              </a:rPr>
              <a:t> cardiac arrest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(large economic </a:t>
            </a:r>
            <a:r>
              <a:rPr sz="1600" spc="-5" dirty="0">
                <a:latin typeface="Arial MT"/>
                <a:cs typeface="Arial MT"/>
              </a:rPr>
              <a:t>costs </a:t>
            </a:r>
            <a:r>
              <a:rPr sz="1600" dirty="0">
                <a:latin typeface="Arial MT"/>
                <a:cs typeface="Arial MT"/>
              </a:rPr>
              <a:t>and </a:t>
            </a:r>
            <a:r>
              <a:rPr sz="1600" spc="-5" dirty="0">
                <a:latin typeface="Arial MT"/>
                <a:cs typeface="Arial MT"/>
              </a:rPr>
              <a:t>uniformly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unsuccessful results)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4833" y="4009198"/>
            <a:ext cx="8524240" cy="176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b="1" i="1" spc="-5" dirty="0">
                <a:solidFill>
                  <a:srgbClr val="921928"/>
                </a:solidFill>
                <a:latin typeface="Arial"/>
                <a:cs typeface="Arial"/>
              </a:rPr>
              <a:t>Rosemurgy</a:t>
            </a:r>
            <a:r>
              <a:rPr sz="1400" b="1" i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921928"/>
                </a:solidFill>
                <a:latin typeface="Arial"/>
                <a:cs typeface="Arial"/>
              </a:rPr>
              <a:t>et</a:t>
            </a:r>
            <a:r>
              <a:rPr sz="1400" b="1" i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921928"/>
                </a:solidFill>
                <a:latin typeface="Arial"/>
                <a:cs typeface="Arial"/>
              </a:rPr>
              <a:t>al.</a:t>
            </a:r>
            <a:r>
              <a:rPr sz="1400" b="1" i="1" spc="37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921928"/>
                </a:solidFill>
                <a:latin typeface="Arial"/>
                <a:cs typeface="Arial"/>
              </a:rPr>
              <a:t>J</a:t>
            </a:r>
            <a:r>
              <a:rPr sz="1400" b="1" i="1" spc="-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rgbClr val="921928"/>
                </a:solidFill>
                <a:latin typeface="Arial"/>
                <a:cs typeface="Arial"/>
              </a:rPr>
              <a:t>Trauma</a:t>
            </a:r>
            <a:r>
              <a:rPr sz="1400" b="1" i="1" spc="-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921928"/>
                </a:solidFill>
                <a:latin typeface="Arial"/>
                <a:cs typeface="Arial"/>
              </a:rPr>
              <a:t>1993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Arial"/>
              <a:cs typeface="Arial"/>
            </a:endParaRPr>
          </a:p>
          <a:p>
            <a:pPr marL="40005" marR="3788410">
              <a:lnSpc>
                <a:spcPts val="1800"/>
              </a:lnSpc>
              <a:spcBef>
                <a:spcPts val="5"/>
              </a:spcBef>
            </a:pPr>
            <a:r>
              <a:rPr sz="1600" spc="-5" dirty="0">
                <a:latin typeface="Arial MT"/>
                <a:cs typeface="Arial MT"/>
              </a:rPr>
              <a:t>Resuscitation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battlefield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victims</a:t>
            </a:r>
            <a:r>
              <a:rPr sz="1600" dirty="0">
                <a:latin typeface="Arial MT"/>
                <a:cs typeface="Arial MT"/>
              </a:rPr>
              <a:t> of blast or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penetrating trauma </a:t>
            </a:r>
            <a:r>
              <a:rPr sz="1600" dirty="0">
                <a:latin typeface="Arial MT"/>
                <a:cs typeface="Arial MT"/>
              </a:rPr>
              <a:t>who have no pulse, no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ventilations, </a:t>
            </a:r>
            <a:r>
              <a:rPr sz="1600" dirty="0">
                <a:latin typeface="Arial MT"/>
                <a:cs typeface="Arial MT"/>
              </a:rPr>
              <a:t>and no </a:t>
            </a:r>
            <a:r>
              <a:rPr sz="1600" spc="-5" dirty="0">
                <a:latin typeface="Arial MT"/>
                <a:cs typeface="Arial MT"/>
              </a:rPr>
              <a:t>other </a:t>
            </a:r>
            <a:r>
              <a:rPr sz="1600" dirty="0">
                <a:latin typeface="Arial MT"/>
                <a:cs typeface="Arial MT"/>
              </a:rPr>
              <a:t>signs of </a:t>
            </a:r>
            <a:r>
              <a:rPr sz="1600" spc="-5" dirty="0">
                <a:latin typeface="Arial MT"/>
                <a:cs typeface="Arial MT"/>
              </a:rPr>
              <a:t>life </a:t>
            </a:r>
            <a:r>
              <a:rPr sz="1600" dirty="0">
                <a:latin typeface="Arial MT"/>
                <a:cs typeface="Arial MT"/>
              </a:rPr>
              <a:t>will not be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successful </a:t>
            </a:r>
            <a:r>
              <a:rPr sz="1600" dirty="0">
                <a:latin typeface="Arial MT"/>
                <a:cs typeface="Arial MT"/>
              </a:rPr>
              <a:t>and should not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be </a:t>
            </a:r>
            <a:r>
              <a:rPr sz="1600" spc="-5" dirty="0">
                <a:latin typeface="Arial MT"/>
                <a:cs typeface="Arial MT"/>
              </a:rPr>
              <a:t>attempted.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400" b="1" i="1" spc="-5" dirty="0">
                <a:solidFill>
                  <a:srgbClr val="921928"/>
                </a:solidFill>
                <a:latin typeface="Arial"/>
                <a:cs typeface="Arial"/>
              </a:rPr>
              <a:t>TCCC</a:t>
            </a:r>
            <a:r>
              <a:rPr sz="1400" b="1" i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21928"/>
                </a:solidFill>
                <a:latin typeface="Arial"/>
                <a:cs typeface="Arial"/>
              </a:rPr>
              <a:t>Guidelines</a:t>
            </a:r>
            <a:r>
              <a:rPr sz="1400" b="1" i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921928"/>
                </a:solidFill>
                <a:latin typeface="Arial"/>
                <a:cs typeface="Arial"/>
              </a:rPr>
              <a:t>(5</a:t>
            </a:r>
            <a:r>
              <a:rPr sz="1400" b="1" i="1" spc="-5" dirty="0">
                <a:solidFill>
                  <a:srgbClr val="921928"/>
                </a:solidFill>
                <a:latin typeface="Arial"/>
                <a:cs typeface="Arial"/>
              </a:rPr>
              <a:t> Nov</a:t>
            </a:r>
            <a:r>
              <a:rPr sz="1400" b="1" i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921928"/>
                </a:solidFill>
                <a:latin typeface="Arial"/>
                <a:cs typeface="Arial"/>
              </a:rPr>
              <a:t>2020)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4947" y="3699465"/>
            <a:ext cx="5112757" cy="2902103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52069" y="3567697"/>
            <a:ext cx="114300" cy="482600"/>
          </a:xfrm>
          <a:custGeom>
            <a:avLst/>
            <a:gdLst/>
            <a:ahLst/>
            <a:cxnLst/>
            <a:rect l="l" t="t" r="r" b="b"/>
            <a:pathLst>
              <a:path w="114300" h="482600">
                <a:moveTo>
                  <a:pt x="0" y="482246"/>
                </a:moveTo>
                <a:lnTo>
                  <a:pt x="0" y="0"/>
                </a:lnTo>
                <a:lnTo>
                  <a:pt x="114300" y="0"/>
                </a:lnTo>
                <a:lnTo>
                  <a:pt x="114300" y="482246"/>
                </a:lnTo>
                <a:lnTo>
                  <a:pt x="0" y="48224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68996" y="319513"/>
            <a:ext cx="78543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22: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Cardiopulmonary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Resuscitation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 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Field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Care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97484" y="821468"/>
            <a:ext cx="8797290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621155" marR="5080" indent="-1609090">
              <a:lnSpc>
                <a:spcPts val="3790"/>
              </a:lnSpc>
              <a:spcBef>
                <a:spcPts val="665"/>
              </a:spcBef>
            </a:pPr>
            <a:r>
              <a:rPr sz="3600" spc="-5" dirty="0">
                <a:solidFill>
                  <a:srgbClr val="921928"/>
                </a:solidFill>
              </a:rPr>
              <a:t>NON-HYPOVOLEMIC</a:t>
            </a:r>
            <a:r>
              <a:rPr sz="3600" spc="-15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CARDIAC</a:t>
            </a:r>
            <a:r>
              <a:rPr sz="3600" spc="-140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921928"/>
                </a:solidFill>
              </a:rPr>
              <a:t>ARREST </a:t>
            </a:r>
            <a:r>
              <a:rPr sz="3600" spc="-985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IN</a:t>
            </a:r>
            <a:r>
              <a:rPr sz="3600" spc="-14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A</a:t>
            </a:r>
            <a:r>
              <a:rPr sz="3600" spc="-14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TRAUMA</a:t>
            </a:r>
            <a:r>
              <a:rPr sz="3600" spc="-140" dirty="0">
                <a:solidFill>
                  <a:srgbClr val="000000"/>
                </a:solidFill>
              </a:rPr>
              <a:t> </a:t>
            </a:r>
            <a:r>
              <a:rPr sz="3600" spc="-35" dirty="0">
                <a:solidFill>
                  <a:srgbClr val="000000"/>
                </a:solidFill>
              </a:rPr>
              <a:t>CASUALTY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473251" y="3063166"/>
            <a:ext cx="114300" cy="484505"/>
          </a:xfrm>
          <a:custGeom>
            <a:avLst/>
            <a:gdLst/>
            <a:ahLst/>
            <a:cxnLst/>
            <a:rect l="l" t="t" r="r" b="b"/>
            <a:pathLst>
              <a:path w="114300" h="484504">
                <a:moveTo>
                  <a:pt x="0" y="484007"/>
                </a:moveTo>
                <a:lnTo>
                  <a:pt x="0" y="0"/>
                </a:lnTo>
                <a:lnTo>
                  <a:pt x="114300" y="0"/>
                </a:lnTo>
                <a:lnTo>
                  <a:pt x="114300" y="484007"/>
                </a:lnTo>
                <a:lnTo>
                  <a:pt x="0" y="48400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3251" y="3701553"/>
            <a:ext cx="114300" cy="332740"/>
          </a:xfrm>
          <a:custGeom>
            <a:avLst/>
            <a:gdLst/>
            <a:ahLst/>
            <a:cxnLst/>
            <a:rect l="l" t="t" r="r" b="b"/>
            <a:pathLst>
              <a:path w="114300" h="332739">
                <a:moveTo>
                  <a:pt x="0" y="33251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32510"/>
                </a:lnTo>
                <a:lnTo>
                  <a:pt x="0" y="33251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8391" y="5409822"/>
            <a:ext cx="11282680" cy="941705"/>
          </a:xfrm>
          <a:custGeom>
            <a:avLst/>
            <a:gdLst/>
            <a:ahLst/>
            <a:cxnLst/>
            <a:rect l="l" t="t" r="r" b="b"/>
            <a:pathLst>
              <a:path w="11282680" h="941704">
                <a:moveTo>
                  <a:pt x="11200335" y="0"/>
                </a:moveTo>
                <a:lnTo>
                  <a:pt x="82217" y="0"/>
                </a:lnTo>
                <a:lnTo>
                  <a:pt x="50214" y="6461"/>
                </a:lnTo>
                <a:lnTo>
                  <a:pt x="24081" y="24080"/>
                </a:lnTo>
                <a:lnTo>
                  <a:pt x="6461" y="50214"/>
                </a:lnTo>
                <a:lnTo>
                  <a:pt x="0" y="82217"/>
                </a:lnTo>
                <a:lnTo>
                  <a:pt x="0" y="859242"/>
                </a:lnTo>
                <a:lnTo>
                  <a:pt x="6461" y="891245"/>
                </a:lnTo>
                <a:lnTo>
                  <a:pt x="24081" y="917379"/>
                </a:lnTo>
                <a:lnTo>
                  <a:pt x="50214" y="934998"/>
                </a:lnTo>
                <a:lnTo>
                  <a:pt x="82217" y="941460"/>
                </a:lnTo>
                <a:lnTo>
                  <a:pt x="11200335" y="941460"/>
                </a:lnTo>
                <a:lnTo>
                  <a:pt x="11232338" y="934998"/>
                </a:lnTo>
                <a:lnTo>
                  <a:pt x="11258472" y="917379"/>
                </a:lnTo>
                <a:lnTo>
                  <a:pt x="11276092" y="891245"/>
                </a:lnTo>
                <a:lnTo>
                  <a:pt x="11282553" y="859242"/>
                </a:lnTo>
                <a:lnTo>
                  <a:pt x="11282553" y="82217"/>
                </a:lnTo>
                <a:lnTo>
                  <a:pt x="11276092" y="50214"/>
                </a:lnTo>
                <a:lnTo>
                  <a:pt x="11258472" y="24080"/>
                </a:lnTo>
                <a:lnTo>
                  <a:pt x="11232338" y="6461"/>
                </a:lnTo>
                <a:lnTo>
                  <a:pt x="1120033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4375" y="2065846"/>
            <a:ext cx="11041380" cy="416242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867400">
              <a:lnSpc>
                <a:spcPts val="2400"/>
              </a:lnSpc>
              <a:spcBef>
                <a:spcPts val="280"/>
              </a:spcBef>
            </a:pPr>
            <a:r>
              <a:rPr sz="2100" b="1" spc="-25" dirty="0">
                <a:latin typeface="Arial"/>
                <a:cs typeface="Arial"/>
              </a:rPr>
              <a:t>Tension </a:t>
            </a:r>
            <a:r>
              <a:rPr sz="2100" b="1" spc="-5" dirty="0">
                <a:latin typeface="Arial"/>
                <a:cs typeface="Arial"/>
              </a:rPr>
              <a:t>pneumothorax </a:t>
            </a:r>
            <a:r>
              <a:rPr sz="2100" dirty="0">
                <a:latin typeface="Arial MT"/>
                <a:cs typeface="Arial MT"/>
              </a:rPr>
              <a:t>can cause cardiac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arrest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in </a:t>
            </a:r>
            <a:r>
              <a:rPr sz="2100" spc="-5" dirty="0">
                <a:latin typeface="Arial MT"/>
                <a:cs typeface="Arial MT"/>
              </a:rPr>
              <a:t>trauma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casualties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>
              <a:latin typeface="Arial MT"/>
              <a:cs typeface="Arial MT"/>
            </a:endParaRPr>
          </a:p>
          <a:p>
            <a:pPr marL="229235" marR="4895215">
              <a:lnSpc>
                <a:spcPts val="2100"/>
              </a:lnSpc>
            </a:pPr>
            <a:r>
              <a:rPr sz="1800" spc="-5" dirty="0">
                <a:latin typeface="Arial MT"/>
                <a:cs typeface="Arial MT"/>
              </a:rPr>
              <a:t>Retrospective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civilian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prehospital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studies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indicate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needle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decompression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chest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(NDC)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restored </a:t>
            </a:r>
            <a:r>
              <a:rPr sz="1800" dirty="0">
                <a:latin typeface="Arial MT"/>
                <a:cs typeface="Arial MT"/>
              </a:rPr>
              <a:t>cardiac</a:t>
            </a:r>
            <a:r>
              <a:rPr sz="1800" spc="-5" dirty="0">
                <a:latin typeface="Arial MT"/>
                <a:cs typeface="Arial MT"/>
              </a:rPr>
              <a:t> output</a:t>
            </a:r>
            <a:endParaRPr sz="1800">
              <a:latin typeface="Arial MT"/>
              <a:cs typeface="Arial MT"/>
            </a:endParaRPr>
          </a:p>
          <a:p>
            <a:pPr marL="229235">
              <a:lnSpc>
                <a:spcPct val="100000"/>
              </a:lnSpc>
              <a:spcBef>
                <a:spcPts val="1080"/>
              </a:spcBef>
            </a:pPr>
            <a:r>
              <a:rPr sz="1800" spc="-5" dirty="0">
                <a:latin typeface="Arial MT"/>
                <a:cs typeface="Arial MT"/>
              </a:rPr>
              <a:t>Anecdotal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military </a:t>
            </a:r>
            <a:r>
              <a:rPr sz="1800" dirty="0">
                <a:latin typeface="Arial MT"/>
                <a:cs typeface="Arial MT"/>
              </a:rPr>
              <a:t>cases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report </a:t>
            </a:r>
            <a:r>
              <a:rPr sz="1800" spc="-5" dirty="0">
                <a:latin typeface="Arial MT"/>
                <a:cs typeface="Arial MT"/>
              </a:rPr>
              <a:t>return</a:t>
            </a:r>
            <a:r>
              <a:rPr sz="1800" dirty="0">
                <a:latin typeface="Arial MT"/>
                <a:cs typeface="Arial MT"/>
              </a:rPr>
              <a:t> of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pulses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dirty="0">
                <a:latin typeface="Arial MT"/>
                <a:cs typeface="Arial MT"/>
              </a:rPr>
              <a:t> NDC</a:t>
            </a:r>
            <a:endParaRPr sz="1800">
              <a:latin typeface="Arial MT"/>
              <a:cs typeface="Arial MT"/>
            </a:endParaRPr>
          </a:p>
          <a:p>
            <a:pPr marL="229235" marR="5149215">
              <a:lnSpc>
                <a:spcPts val="2100"/>
              </a:lnSpc>
              <a:spcBef>
                <a:spcPts val="1260"/>
              </a:spcBef>
            </a:pPr>
            <a:r>
              <a:rPr sz="1800" dirty="0">
                <a:latin typeface="Arial MT"/>
                <a:cs typeface="Arial MT"/>
              </a:rPr>
              <a:t>Armed </a:t>
            </a:r>
            <a:r>
              <a:rPr sz="1800" spc="-5" dirty="0">
                <a:latin typeface="Arial MT"/>
                <a:cs typeface="Arial MT"/>
              </a:rPr>
              <a:t>Forces </a:t>
            </a:r>
            <a:r>
              <a:rPr sz="1800" dirty="0">
                <a:latin typeface="Arial MT"/>
                <a:cs typeface="Arial MT"/>
              </a:rPr>
              <a:t>Medical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Examiner</a:t>
            </a:r>
            <a:r>
              <a:rPr sz="1800" spc="-5" dirty="0">
                <a:latin typeface="Arial MT"/>
                <a:cs typeface="Arial MT"/>
              </a:rPr>
              <a:t> data: pneumothoraces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have played a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role in </a:t>
            </a:r>
            <a:r>
              <a:rPr sz="1800" spc="-5" dirty="0">
                <a:latin typeface="Arial MT"/>
                <a:cs typeface="Arial MT"/>
              </a:rPr>
              <a:t>fatalities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 </a:t>
            </a:r>
            <a:r>
              <a:rPr sz="1800" dirty="0">
                <a:latin typeface="Arial MT"/>
                <a:cs typeface="Arial MT"/>
              </a:rPr>
              <a:t>recent</a:t>
            </a:r>
            <a:r>
              <a:rPr sz="1800" spc="-5" dirty="0">
                <a:latin typeface="Arial MT"/>
                <a:cs typeface="Arial MT"/>
              </a:rPr>
              <a:t> conflicts</a:t>
            </a:r>
            <a:endParaRPr sz="1800">
              <a:latin typeface="Arial MT"/>
              <a:cs typeface="Arial MT"/>
            </a:endParaRPr>
          </a:p>
          <a:p>
            <a:pPr marL="6607175">
              <a:lnSpc>
                <a:spcPts val="1650"/>
              </a:lnSpc>
            </a:pPr>
            <a:r>
              <a:rPr sz="1800" spc="-5" dirty="0">
                <a:latin typeface="Arial MT"/>
                <a:cs typeface="Arial MT"/>
              </a:rPr>
              <a:t>Perform </a:t>
            </a:r>
            <a:r>
              <a:rPr sz="1800" b="1" spc="-5" dirty="0">
                <a:latin typeface="Arial"/>
                <a:cs typeface="Arial"/>
              </a:rPr>
              <a:t>bilateral</a:t>
            </a:r>
            <a:r>
              <a:rPr sz="1800" b="1" dirty="0">
                <a:latin typeface="Arial"/>
                <a:cs typeface="Arial"/>
              </a:rPr>
              <a:t> NDC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dirty="0">
                <a:latin typeface="Arial MT"/>
                <a:cs typeface="Arial MT"/>
              </a:rPr>
              <a:t> no</a:t>
            </a:r>
            <a:endParaRPr sz="1800">
              <a:latin typeface="Arial MT"/>
              <a:cs typeface="Arial MT"/>
            </a:endParaRPr>
          </a:p>
          <a:p>
            <a:pPr marL="6607175">
              <a:lnSpc>
                <a:spcPts val="2130"/>
              </a:lnSpc>
            </a:pPr>
            <a:r>
              <a:rPr sz="1800" dirty="0">
                <a:latin typeface="Arial MT"/>
                <a:cs typeface="Arial MT"/>
              </a:rPr>
              <a:t>pulses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5" dirty="0">
                <a:latin typeface="Arial MT"/>
                <a:cs typeface="Arial MT"/>
              </a:rPr>
              <a:t> respirations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30" dirty="0">
                <a:latin typeface="Arial MT"/>
                <a:cs typeface="Arial MT"/>
              </a:rPr>
              <a:t> Tactical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Field</a:t>
            </a:r>
            <a:r>
              <a:rPr sz="1800" dirty="0">
                <a:latin typeface="Arial MT"/>
                <a:cs typeface="Arial MT"/>
              </a:rPr>
              <a:t> Care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Arial MT"/>
              <a:cs typeface="Arial MT"/>
            </a:endParaRPr>
          </a:p>
          <a:p>
            <a:pPr marL="204470" marR="266065">
              <a:lnSpc>
                <a:spcPts val="1800"/>
              </a:lnSpc>
            </a:pPr>
            <a:r>
              <a:rPr sz="1600" spc="-5" dirty="0">
                <a:latin typeface="Arial MT"/>
                <a:cs typeface="Arial MT"/>
              </a:rPr>
              <a:t>…casualties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torso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trauma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or </a:t>
            </a:r>
            <a:r>
              <a:rPr sz="1600" spc="-5" dirty="0">
                <a:latin typeface="Arial MT"/>
                <a:cs typeface="Arial MT"/>
              </a:rPr>
              <a:t>polytrauma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who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have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pulse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respirations</a:t>
            </a:r>
            <a:r>
              <a:rPr sz="1600" dirty="0">
                <a:latin typeface="Arial MT"/>
                <a:cs typeface="Arial MT"/>
              </a:rPr>
              <a:t> during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TFC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should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have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bilateral </a:t>
            </a:r>
            <a:r>
              <a:rPr sz="1600" dirty="0">
                <a:latin typeface="Arial MT"/>
                <a:cs typeface="Arial MT"/>
              </a:rPr>
              <a:t> needle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decompression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performed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ensure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they</a:t>
            </a:r>
            <a:r>
              <a:rPr sz="1600" dirty="0">
                <a:latin typeface="Arial MT"/>
                <a:cs typeface="Arial MT"/>
              </a:rPr>
              <a:t> do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not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have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tension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pneumothorax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prior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discontinuation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 care.</a:t>
            </a:r>
            <a:endParaRPr sz="1600">
              <a:latin typeface="Arial MT"/>
              <a:cs typeface="Arial MT"/>
            </a:endParaRPr>
          </a:p>
          <a:p>
            <a:pPr marL="177165">
              <a:lnSpc>
                <a:spcPct val="100000"/>
              </a:lnSpc>
              <a:spcBef>
                <a:spcPts val="425"/>
              </a:spcBef>
            </a:pPr>
            <a:r>
              <a:rPr sz="1400" b="1" i="1" spc="-5" dirty="0">
                <a:solidFill>
                  <a:srgbClr val="921928"/>
                </a:solidFill>
                <a:latin typeface="Arial"/>
                <a:cs typeface="Arial"/>
              </a:rPr>
              <a:t>TCCC</a:t>
            </a:r>
            <a:r>
              <a:rPr sz="1400" b="1" i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21928"/>
                </a:solidFill>
                <a:latin typeface="Arial"/>
                <a:cs typeface="Arial"/>
              </a:rPr>
              <a:t>Guidelines</a:t>
            </a:r>
            <a:r>
              <a:rPr sz="1400" b="1" i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921928"/>
                </a:solidFill>
                <a:latin typeface="Arial"/>
                <a:cs typeface="Arial"/>
              </a:rPr>
              <a:t>(5</a:t>
            </a:r>
            <a:r>
              <a:rPr sz="1400" b="1" i="1" spc="-5" dirty="0">
                <a:solidFill>
                  <a:srgbClr val="921928"/>
                </a:solidFill>
                <a:latin typeface="Arial"/>
                <a:cs typeface="Arial"/>
              </a:rPr>
              <a:t> Nov</a:t>
            </a:r>
            <a:r>
              <a:rPr sz="1400" b="1" i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921928"/>
                </a:solidFill>
                <a:latin typeface="Arial"/>
                <a:cs typeface="Arial"/>
              </a:rPr>
              <a:t>2020)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3562" y="2014287"/>
            <a:ext cx="4309878" cy="2501214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473251" y="4177469"/>
            <a:ext cx="114300" cy="484505"/>
          </a:xfrm>
          <a:custGeom>
            <a:avLst/>
            <a:gdLst/>
            <a:ahLst/>
            <a:cxnLst/>
            <a:rect l="l" t="t" r="r" b="b"/>
            <a:pathLst>
              <a:path w="114300" h="484504">
                <a:moveTo>
                  <a:pt x="0" y="484007"/>
                </a:moveTo>
                <a:lnTo>
                  <a:pt x="0" y="0"/>
                </a:lnTo>
                <a:lnTo>
                  <a:pt x="114300" y="0"/>
                </a:lnTo>
                <a:lnTo>
                  <a:pt x="114300" y="484007"/>
                </a:lnTo>
                <a:lnTo>
                  <a:pt x="0" y="48400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22:</a:t>
            </a:r>
            <a:r>
              <a:rPr spc="-5" dirty="0"/>
              <a:t> Cardiopulmonary</a:t>
            </a:r>
            <a:r>
              <a:rPr dirty="0"/>
              <a:t> </a:t>
            </a:r>
            <a:r>
              <a:rPr spc="-5" dirty="0"/>
              <a:t>Resuscitation</a:t>
            </a:r>
            <a:r>
              <a:rPr dirty="0"/>
              <a:t> </a:t>
            </a:r>
            <a:r>
              <a:rPr spc="-5" dirty="0"/>
              <a:t>in </a:t>
            </a:r>
            <a:r>
              <a:rPr spc="-20" dirty="0"/>
              <a:t>Tactical</a:t>
            </a:r>
            <a:r>
              <a:rPr spc="-5" dirty="0"/>
              <a:t> Field </a:t>
            </a:r>
            <a:r>
              <a:rPr dirty="0"/>
              <a:t>Care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4788" y="2319476"/>
            <a:ext cx="3819843" cy="40092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71444" y="2107782"/>
            <a:ext cx="289687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Arial"/>
                <a:cs typeface="Arial"/>
              </a:rPr>
              <a:t>REMINDER: </a:t>
            </a:r>
            <a:r>
              <a:rPr sz="1800" spc="-5" dirty="0">
                <a:latin typeface="Arial MT"/>
                <a:cs typeface="Arial MT"/>
              </a:rPr>
              <a:t>Disadvantages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dirty="0">
                <a:latin typeface="Arial MT"/>
                <a:cs typeface="Arial MT"/>
              </a:rPr>
              <a:t>CPR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TFC: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95282" y="2793582"/>
            <a:ext cx="2745105" cy="1252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220979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Responder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risk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hostile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environment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1200"/>
              </a:spcBef>
            </a:pPr>
            <a:r>
              <a:rPr sz="1800" spc="-35" dirty="0">
                <a:latin typeface="Arial MT"/>
                <a:cs typeface="Arial MT"/>
              </a:rPr>
              <a:t>Taking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limited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resources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away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other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5756" y="2107782"/>
            <a:ext cx="381254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Cardiac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arrest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absence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blast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 </a:t>
            </a:r>
            <a:r>
              <a:rPr sz="1800" spc="-5" dirty="0">
                <a:latin typeface="Arial MT"/>
                <a:cs typeface="Arial MT"/>
              </a:rPr>
              <a:t>penetrating trauma </a:t>
            </a:r>
            <a:r>
              <a:rPr sz="1800" dirty="0">
                <a:latin typeface="Arial MT"/>
                <a:cs typeface="Arial MT"/>
              </a:rPr>
              <a:t>may warrant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consideration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 initiation</a:t>
            </a:r>
            <a:r>
              <a:rPr sz="1800" dirty="0">
                <a:latin typeface="Arial MT"/>
                <a:cs typeface="Arial MT"/>
              </a:rPr>
              <a:t> of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CPR: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7531" y="2940902"/>
            <a:ext cx="2944495" cy="199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37005">
              <a:lnSpc>
                <a:spcPct val="1435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Hypothermia </a:t>
            </a:r>
            <a:r>
              <a:rPr sz="1800" dirty="0">
                <a:latin typeface="Arial MT"/>
                <a:cs typeface="Arial MT"/>
              </a:rPr>
              <a:t> Near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drowning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Electrocution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43500"/>
              </a:lnSpc>
            </a:pPr>
            <a:r>
              <a:rPr sz="1800" spc="-5" dirty="0">
                <a:latin typeface="Arial MT"/>
                <a:cs typeface="Arial MT"/>
              </a:rPr>
              <a:t>Non-traumatic </a:t>
            </a:r>
            <a:r>
              <a:rPr sz="1800" dirty="0">
                <a:latin typeface="Arial MT"/>
                <a:cs typeface="Arial MT"/>
              </a:rPr>
              <a:t>cardiac arrest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Tactical</a:t>
            </a:r>
            <a:r>
              <a:rPr sz="1800" spc="-5" dirty="0">
                <a:latin typeface="Arial MT"/>
                <a:cs typeface="Arial MT"/>
              </a:rPr>
              <a:t> Evacuation </a:t>
            </a:r>
            <a:r>
              <a:rPr sz="1800" dirty="0">
                <a:latin typeface="Arial MT"/>
                <a:cs typeface="Arial MT"/>
              </a:rPr>
              <a:t>Phase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6252" y="5720189"/>
            <a:ext cx="7659370" cy="744855"/>
            <a:chOff x="336252" y="5720189"/>
            <a:chExt cx="7659370" cy="744855"/>
          </a:xfrm>
        </p:grpSpPr>
        <p:sp>
          <p:nvSpPr>
            <p:cNvPr id="10" name="object 10"/>
            <p:cNvSpPr/>
            <p:nvPr/>
          </p:nvSpPr>
          <p:spPr>
            <a:xfrm>
              <a:off x="336252" y="5720189"/>
              <a:ext cx="7659370" cy="744855"/>
            </a:xfrm>
            <a:custGeom>
              <a:avLst/>
              <a:gdLst/>
              <a:ahLst/>
              <a:cxnLst/>
              <a:rect l="l" t="t" r="r" b="b"/>
              <a:pathLst>
                <a:path w="7659370" h="744854">
                  <a:moveTo>
                    <a:pt x="7573723" y="0"/>
                  </a:moveTo>
                  <a:lnTo>
                    <a:pt x="85474" y="0"/>
                  </a:lnTo>
                  <a:lnTo>
                    <a:pt x="52204" y="6717"/>
                  </a:lnTo>
                  <a:lnTo>
                    <a:pt x="25034" y="25035"/>
                  </a:lnTo>
                  <a:lnTo>
                    <a:pt x="6717" y="52204"/>
                  </a:lnTo>
                  <a:lnTo>
                    <a:pt x="0" y="85474"/>
                  </a:lnTo>
                  <a:lnTo>
                    <a:pt x="0" y="659014"/>
                  </a:lnTo>
                  <a:lnTo>
                    <a:pt x="6717" y="692284"/>
                  </a:lnTo>
                  <a:lnTo>
                    <a:pt x="25034" y="719454"/>
                  </a:lnTo>
                  <a:lnTo>
                    <a:pt x="52204" y="737771"/>
                  </a:lnTo>
                  <a:lnTo>
                    <a:pt x="85474" y="744488"/>
                  </a:lnTo>
                  <a:lnTo>
                    <a:pt x="7573723" y="744488"/>
                  </a:lnTo>
                  <a:lnTo>
                    <a:pt x="7606994" y="737771"/>
                  </a:lnTo>
                  <a:lnTo>
                    <a:pt x="7634163" y="719454"/>
                  </a:lnTo>
                  <a:lnTo>
                    <a:pt x="7652481" y="692284"/>
                  </a:lnTo>
                  <a:lnTo>
                    <a:pt x="7659198" y="659014"/>
                  </a:lnTo>
                  <a:lnTo>
                    <a:pt x="7659198" y="85474"/>
                  </a:lnTo>
                  <a:lnTo>
                    <a:pt x="7652481" y="52204"/>
                  </a:lnTo>
                  <a:lnTo>
                    <a:pt x="7634163" y="25035"/>
                  </a:lnTo>
                  <a:lnTo>
                    <a:pt x="7606994" y="6717"/>
                  </a:lnTo>
                  <a:lnTo>
                    <a:pt x="7573723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293" y="5882411"/>
              <a:ext cx="387687" cy="33888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17531" y="4895294"/>
            <a:ext cx="5970905" cy="141097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1544320">
              <a:lnSpc>
                <a:spcPts val="1800"/>
              </a:lnSpc>
              <a:spcBef>
                <a:spcPts val="259"/>
              </a:spcBef>
            </a:pPr>
            <a:r>
              <a:rPr sz="1600" dirty="0">
                <a:latin typeface="Arial MT"/>
                <a:cs typeface="Arial MT"/>
              </a:rPr>
              <a:t>(if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does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not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have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obviously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fatal </a:t>
            </a:r>
            <a:r>
              <a:rPr sz="1600" dirty="0">
                <a:latin typeface="Arial MT"/>
                <a:cs typeface="Arial MT"/>
              </a:rPr>
              <a:t>wounds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will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arrive at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surgical </a:t>
            </a:r>
            <a:r>
              <a:rPr sz="1600" spc="-5" dirty="0">
                <a:latin typeface="Arial MT"/>
                <a:cs typeface="Arial MT"/>
              </a:rPr>
              <a:t>facility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soon)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800">
              <a:latin typeface="Arial MT"/>
              <a:cs typeface="Arial MT"/>
            </a:endParaRPr>
          </a:p>
          <a:p>
            <a:pPr marL="467359" marR="5080">
              <a:lnSpc>
                <a:spcPts val="1800"/>
              </a:lnSpc>
              <a:spcBef>
                <a:spcPts val="1515"/>
              </a:spcBef>
            </a:pPr>
            <a:r>
              <a:rPr sz="1600" dirty="0">
                <a:latin typeface="Arial MT"/>
                <a:cs typeface="Arial MT"/>
              </a:rPr>
              <a:t>CPR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should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not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done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at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expense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compromising</a:t>
            </a:r>
            <a:r>
              <a:rPr sz="1600" spc="-5" dirty="0">
                <a:latin typeface="Arial MT"/>
                <a:cs typeface="Arial MT"/>
              </a:rPr>
              <a:t> the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mission or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denying </a:t>
            </a:r>
            <a:r>
              <a:rPr sz="1600" spc="-5" dirty="0">
                <a:latin typeface="Arial MT"/>
                <a:cs typeface="Arial MT"/>
              </a:rPr>
              <a:t>lifesaving</a:t>
            </a:r>
            <a:r>
              <a:rPr sz="1600" dirty="0">
                <a:latin typeface="Arial MT"/>
                <a:cs typeface="Arial MT"/>
              </a:rPr>
              <a:t> care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other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casualties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24508" y="941576"/>
            <a:ext cx="8543290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1659255">
              <a:lnSpc>
                <a:spcPts val="3790"/>
              </a:lnSpc>
              <a:spcBef>
                <a:spcPts val="665"/>
              </a:spcBef>
            </a:pPr>
            <a:r>
              <a:rPr sz="3600" b="1" spc="-25" dirty="0">
                <a:latin typeface="Arial"/>
                <a:cs typeface="Arial"/>
              </a:rPr>
              <a:t>CONSIDERATIONS</a:t>
            </a:r>
            <a:r>
              <a:rPr sz="3600" b="1" spc="-5" dirty="0">
                <a:latin typeface="Arial"/>
                <a:cs typeface="Arial"/>
              </a:rPr>
              <a:t> FOR </a:t>
            </a:r>
            <a:r>
              <a:rPr sz="3600" b="1" dirty="0"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921928"/>
                </a:solidFill>
                <a:latin typeface="Arial"/>
                <a:cs typeface="Arial"/>
              </a:rPr>
              <a:t>CARDIOPULMONARY</a:t>
            </a:r>
            <a:r>
              <a:rPr sz="3600" b="1" spc="-7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45" dirty="0">
                <a:solidFill>
                  <a:srgbClr val="921928"/>
                </a:solidFill>
                <a:latin typeface="Arial"/>
                <a:cs typeface="Arial"/>
              </a:rPr>
              <a:t>RESUSCITATION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72137" y="2832321"/>
            <a:ext cx="114300" cy="482600"/>
          </a:xfrm>
          <a:custGeom>
            <a:avLst/>
            <a:gdLst/>
            <a:ahLst/>
            <a:cxnLst/>
            <a:rect l="l" t="t" r="r" b="b"/>
            <a:pathLst>
              <a:path w="114300" h="482600">
                <a:moveTo>
                  <a:pt x="0" y="482246"/>
                </a:moveTo>
                <a:lnTo>
                  <a:pt x="0" y="0"/>
                </a:lnTo>
                <a:lnTo>
                  <a:pt x="114300" y="0"/>
                </a:lnTo>
                <a:lnTo>
                  <a:pt x="114300" y="482246"/>
                </a:lnTo>
                <a:lnTo>
                  <a:pt x="0" y="48224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77611" y="3575735"/>
            <a:ext cx="114300" cy="482600"/>
          </a:xfrm>
          <a:custGeom>
            <a:avLst/>
            <a:gdLst/>
            <a:ahLst/>
            <a:cxnLst/>
            <a:rect l="l" t="t" r="r" b="b"/>
            <a:pathLst>
              <a:path w="114300" h="482600">
                <a:moveTo>
                  <a:pt x="0" y="482246"/>
                </a:moveTo>
                <a:lnTo>
                  <a:pt x="0" y="0"/>
                </a:lnTo>
                <a:lnTo>
                  <a:pt x="114300" y="0"/>
                </a:lnTo>
                <a:lnTo>
                  <a:pt x="114300" y="482246"/>
                </a:lnTo>
                <a:lnTo>
                  <a:pt x="0" y="48224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0995" y="4720593"/>
            <a:ext cx="114300" cy="725805"/>
          </a:xfrm>
          <a:custGeom>
            <a:avLst/>
            <a:gdLst/>
            <a:ahLst/>
            <a:cxnLst/>
            <a:rect l="l" t="t" r="r" b="b"/>
            <a:pathLst>
              <a:path w="114300" h="725804">
                <a:moveTo>
                  <a:pt x="0" y="725790"/>
                </a:moveTo>
                <a:lnTo>
                  <a:pt x="0" y="0"/>
                </a:lnTo>
                <a:lnTo>
                  <a:pt x="114300" y="0"/>
                </a:lnTo>
                <a:lnTo>
                  <a:pt x="114300" y="725790"/>
                </a:lnTo>
                <a:lnTo>
                  <a:pt x="0" y="72579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0995" y="4316638"/>
            <a:ext cx="114300" cy="340995"/>
          </a:xfrm>
          <a:custGeom>
            <a:avLst/>
            <a:gdLst/>
            <a:ahLst/>
            <a:cxnLst/>
            <a:rect l="l" t="t" r="r" b="b"/>
            <a:pathLst>
              <a:path w="114300" h="340995">
                <a:moveTo>
                  <a:pt x="0" y="340754"/>
                </a:moveTo>
                <a:lnTo>
                  <a:pt x="0" y="0"/>
                </a:lnTo>
                <a:lnTo>
                  <a:pt x="114300" y="0"/>
                </a:lnTo>
                <a:lnTo>
                  <a:pt x="114300" y="340754"/>
                </a:lnTo>
                <a:lnTo>
                  <a:pt x="0" y="34075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0995" y="3912683"/>
            <a:ext cx="114300" cy="340995"/>
          </a:xfrm>
          <a:custGeom>
            <a:avLst/>
            <a:gdLst/>
            <a:ahLst/>
            <a:cxnLst/>
            <a:rect l="l" t="t" r="r" b="b"/>
            <a:pathLst>
              <a:path w="114300" h="340995">
                <a:moveTo>
                  <a:pt x="0" y="340754"/>
                </a:moveTo>
                <a:lnTo>
                  <a:pt x="0" y="0"/>
                </a:lnTo>
                <a:lnTo>
                  <a:pt x="114300" y="0"/>
                </a:lnTo>
                <a:lnTo>
                  <a:pt x="114300" y="340754"/>
                </a:lnTo>
                <a:lnTo>
                  <a:pt x="0" y="34075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0995" y="3508728"/>
            <a:ext cx="114300" cy="340995"/>
          </a:xfrm>
          <a:custGeom>
            <a:avLst/>
            <a:gdLst/>
            <a:ahLst/>
            <a:cxnLst/>
            <a:rect l="l" t="t" r="r" b="b"/>
            <a:pathLst>
              <a:path w="114300" h="340995">
                <a:moveTo>
                  <a:pt x="0" y="340754"/>
                </a:moveTo>
                <a:lnTo>
                  <a:pt x="0" y="0"/>
                </a:lnTo>
                <a:lnTo>
                  <a:pt x="114300" y="0"/>
                </a:lnTo>
                <a:lnTo>
                  <a:pt x="114300" y="340754"/>
                </a:lnTo>
                <a:lnTo>
                  <a:pt x="0" y="34075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0995" y="3104772"/>
            <a:ext cx="114300" cy="340995"/>
          </a:xfrm>
          <a:custGeom>
            <a:avLst/>
            <a:gdLst/>
            <a:ahLst/>
            <a:cxnLst/>
            <a:rect l="l" t="t" r="r" b="b"/>
            <a:pathLst>
              <a:path w="114300" h="340995">
                <a:moveTo>
                  <a:pt x="0" y="340754"/>
                </a:moveTo>
                <a:lnTo>
                  <a:pt x="0" y="0"/>
                </a:lnTo>
                <a:lnTo>
                  <a:pt x="114300" y="0"/>
                </a:lnTo>
                <a:lnTo>
                  <a:pt x="114300" y="340754"/>
                </a:lnTo>
                <a:lnTo>
                  <a:pt x="0" y="34075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8200" y="1080823"/>
            <a:ext cx="10823095" cy="36478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996315" marR="5080" indent="-984250" algn="ctr">
              <a:lnSpc>
                <a:spcPts val="2080"/>
              </a:lnSpc>
              <a:spcBef>
                <a:spcPts val="450"/>
              </a:spcBef>
            </a:pP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BILATERAL</a:t>
            </a:r>
            <a:r>
              <a:rPr sz="3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10" dirty="0">
                <a:solidFill>
                  <a:srgbClr val="FFFFFF"/>
                </a:solidFill>
                <a:latin typeface="Arial"/>
                <a:cs typeface="Arial"/>
              </a:rPr>
              <a:t>NEEDLE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5" dirty="0">
                <a:solidFill>
                  <a:srgbClr val="FFFFFF"/>
                </a:solidFill>
                <a:latin typeface="Arial"/>
                <a:cs typeface="Arial"/>
              </a:rPr>
              <a:t>DECOMPRESSION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pic>
        <p:nvPicPr>
          <p:cNvPr id="12" name="22. Bilateral Needle Decompression">
            <a:hlinkClick r:id="" action="ppaction://media"/>
            <a:extLst>
              <a:ext uri="{FF2B5EF4-FFF2-40B4-BE49-F238E27FC236}">
                <a16:creationId xmlns:a16="http://schemas.microsoft.com/office/drawing/2014/main" id="{C307ADE5-5F7B-163D-7EF7-8C791CEB8F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675" y="1607412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dirty="0"/>
              <a:t> 22:</a:t>
            </a:r>
            <a:r>
              <a:rPr spc="-5" dirty="0"/>
              <a:t> Cardiopulmonary</a:t>
            </a:r>
            <a:r>
              <a:rPr dirty="0"/>
              <a:t> </a:t>
            </a:r>
            <a:r>
              <a:rPr spc="-5" dirty="0"/>
              <a:t>Resuscitation</a:t>
            </a:r>
            <a:r>
              <a:rPr dirty="0"/>
              <a:t> </a:t>
            </a:r>
            <a:r>
              <a:rPr spc="-5" dirty="0"/>
              <a:t>in </a:t>
            </a:r>
            <a:r>
              <a:rPr spc="-20" dirty="0"/>
              <a:t>Tactical</a:t>
            </a:r>
            <a:r>
              <a:rPr spc="-5" dirty="0"/>
              <a:t> Field </a:t>
            </a:r>
            <a:r>
              <a:rPr dirty="0"/>
              <a:t>Care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385463" y="1123618"/>
            <a:ext cx="3432810" cy="4286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576580" marR="5080" indent="-564515">
              <a:lnSpc>
                <a:spcPts val="1440"/>
              </a:lnSpc>
              <a:spcBef>
                <a:spcPts val="385"/>
              </a:spcBef>
            </a:pP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CARDIOPULMONARY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25" dirty="0">
                <a:solidFill>
                  <a:srgbClr val="FFFFFF"/>
                </a:solidFill>
                <a:latin typeface="Arial"/>
                <a:cs typeface="Arial"/>
              </a:rPr>
              <a:t>RESUSCITATION </a:t>
            </a:r>
            <a:r>
              <a:rPr sz="1450" b="1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25" dirty="0">
                <a:solidFill>
                  <a:srgbClr val="FFFFFF"/>
                </a:solidFill>
                <a:latin typeface="Arial"/>
                <a:cs typeface="Arial"/>
              </a:rPr>
              <a:t>TACTICAL</a:t>
            </a:r>
            <a:r>
              <a:rPr sz="14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4767" y="3366708"/>
            <a:ext cx="663057" cy="6723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312490" y="3481332"/>
            <a:ext cx="6108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Bilateral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Needle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Decompression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Chest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68996" y="319513"/>
            <a:ext cx="78543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22: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Cardiopulmonary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Resuscitation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in </a:t>
            </a:r>
            <a:r>
              <a:rPr sz="2000" b="1" spc="-20" dirty="0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Field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Care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10720" y="1051268"/>
            <a:ext cx="2371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SUMMA</a:t>
            </a:r>
            <a:r>
              <a:rPr sz="3600" spc="-135" dirty="0">
                <a:solidFill>
                  <a:srgbClr val="000000"/>
                </a:solidFill>
              </a:rPr>
              <a:t>R</a:t>
            </a:r>
            <a:r>
              <a:rPr sz="3600" dirty="0">
                <a:solidFill>
                  <a:srgbClr val="000000"/>
                </a:solidFill>
              </a:rPr>
              <a:t>Y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3074983" y="1992595"/>
            <a:ext cx="5801995" cy="328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96265">
              <a:lnSpc>
                <a:spcPts val="2800"/>
              </a:lnSpc>
              <a:spcBef>
                <a:spcPts val="260"/>
              </a:spcBef>
            </a:pPr>
            <a:r>
              <a:rPr sz="2400" dirty="0">
                <a:latin typeface="Arial MT"/>
                <a:cs typeface="Arial MT"/>
              </a:rPr>
              <a:t>No CPR </a:t>
            </a:r>
            <a:r>
              <a:rPr sz="2400" spc="-5" dirty="0">
                <a:latin typeface="Arial MT"/>
                <a:cs typeface="Arial MT"/>
              </a:rPr>
              <a:t>for casualties with </a:t>
            </a:r>
            <a:r>
              <a:rPr sz="2400" dirty="0">
                <a:latin typeface="Arial MT"/>
                <a:cs typeface="Arial MT"/>
              </a:rPr>
              <a:t>blast or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penetrating trauma </a:t>
            </a:r>
            <a:r>
              <a:rPr sz="2400" dirty="0">
                <a:latin typeface="Arial MT"/>
                <a:cs typeface="Arial MT"/>
              </a:rPr>
              <a:t>and no signs of </a:t>
            </a:r>
            <a:r>
              <a:rPr sz="2400" spc="-5" dirty="0">
                <a:latin typeface="Arial MT"/>
                <a:cs typeface="Arial MT"/>
              </a:rPr>
              <a:t>life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(pulses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or</a:t>
            </a:r>
            <a:r>
              <a:rPr sz="2400" spc="-5" dirty="0">
                <a:latin typeface="Arial MT"/>
                <a:cs typeface="Arial MT"/>
              </a:rPr>
              <a:t> respirations)</a:t>
            </a:r>
            <a:endParaRPr sz="2400">
              <a:latin typeface="Arial MT"/>
              <a:cs typeface="Arial MT"/>
            </a:endParaRPr>
          </a:p>
          <a:p>
            <a:pPr marL="12700" marR="393065">
              <a:lnSpc>
                <a:spcPts val="2800"/>
              </a:lnSpc>
              <a:spcBef>
                <a:spcPts val="1600"/>
              </a:spcBef>
            </a:pPr>
            <a:r>
              <a:rPr sz="2400" spc="-5" dirty="0">
                <a:latin typeface="Arial MT"/>
                <a:cs typeface="Arial MT"/>
              </a:rPr>
              <a:t>Bilateral </a:t>
            </a:r>
            <a:r>
              <a:rPr sz="2400" dirty="0">
                <a:latin typeface="Arial MT"/>
                <a:cs typeface="Arial MT"/>
              </a:rPr>
              <a:t>needle decompressions </a:t>
            </a:r>
            <a:r>
              <a:rPr sz="2400" spc="-5" dirty="0">
                <a:latin typeface="Arial MT"/>
                <a:cs typeface="Arial MT"/>
              </a:rPr>
              <a:t>for 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casualties with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no pulses or</a:t>
            </a:r>
            <a:r>
              <a:rPr sz="2400" spc="-5" dirty="0">
                <a:latin typeface="Arial MT"/>
                <a:cs typeface="Arial MT"/>
              </a:rPr>
              <a:t> respirations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ts val="2800"/>
              </a:lnSpc>
              <a:spcBef>
                <a:spcPts val="1600"/>
              </a:spcBef>
            </a:pPr>
            <a:r>
              <a:rPr sz="2400" dirty="0">
                <a:latin typeface="Arial MT"/>
                <a:cs typeface="Arial MT"/>
              </a:rPr>
              <a:t>Consider CPR in </a:t>
            </a:r>
            <a:r>
              <a:rPr sz="2400" spc="-5" dirty="0">
                <a:latin typeface="Arial MT"/>
                <a:cs typeface="Arial MT"/>
              </a:rPr>
              <a:t>non-traumatic </a:t>
            </a:r>
            <a:r>
              <a:rPr sz="2400" dirty="0">
                <a:latin typeface="Arial MT"/>
                <a:cs typeface="Arial MT"/>
              </a:rPr>
              <a:t>cardiac 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arrest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if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it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won’t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compromise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mission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or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put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others </a:t>
            </a:r>
            <a:r>
              <a:rPr sz="2400" dirty="0">
                <a:latin typeface="Arial MT"/>
                <a:cs typeface="Arial MT"/>
              </a:rPr>
              <a:t>at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risk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5153" y="2066306"/>
            <a:ext cx="114300" cy="1026794"/>
          </a:xfrm>
          <a:custGeom>
            <a:avLst/>
            <a:gdLst/>
            <a:ahLst/>
            <a:cxnLst/>
            <a:rect l="l" t="t" r="r" b="b"/>
            <a:pathLst>
              <a:path w="114300" h="1026794">
                <a:moveTo>
                  <a:pt x="0" y="1026338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26338"/>
                </a:lnTo>
                <a:lnTo>
                  <a:pt x="0" y="102633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5153" y="3372691"/>
            <a:ext cx="114300" cy="653415"/>
          </a:xfrm>
          <a:custGeom>
            <a:avLst/>
            <a:gdLst/>
            <a:ahLst/>
            <a:cxnLst/>
            <a:rect l="l" t="t" r="r" b="b"/>
            <a:pathLst>
              <a:path w="114300" h="653414">
                <a:moveTo>
                  <a:pt x="0" y="653044"/>
                </a:moveTo>
                <a:lnTo>
                  <a:pt x="0" y="0"/>
                </a:lnTo>
                <a:lnTo>
                  <a:pt x="114300" y="0"/>
                </a:lnTo>
                <a:lnTo>
                  <a:pt x="114300" y="653044"/>
                </a:lnTo>
                <a:lnTo>
                  <a:pt x="0" y="65304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75153" y="4305958"/>
            <a:ext cx="114300" cy="1014730"/>
          </a:xfrm>
          <a:custGeom>
            <a:avLst/>
            <a:gdLst/>
            <a:ahLst/>
            <a:cxnLst/>
            <a:rect l="l" t="t" r="r" b="b"/>
            <a:pathLst>
              <a:path w="114300" h="1014729">
                <a:moveTo>
                  <a:pt x="0" y="1014187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14187"/>
                </a:lnTo>
                <a:lnTo>
                  <a:pt x="0" y="101418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733</Words>
  <Application>Microsoft Office PowerPoint</Application>
  <PresentationFormat>Widescreen</PresentationFormat>
  <Paragraphs>105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Arial MT</vt:lpstr>
      <vt:lpstr>Calibri</vt:lpstr>
      <vt:lpstr>Office Theme</vt:lpstr>
      <vt:lpstr>TACTICAL COMBAT  CASUALTY CARE COURSE</vt:lpstr>
      <vt:lpstr>Module 22: Cardiopulmonary Resuscitation in Tactical Field Care</vt:lpstr>
      <vt:lpstr>Module 22: Cardiopulmonary Resuscitation in Tactical Field Care</vt:lpstr>
      <vt:lpstr>Module 22: Cardiopulmonary Resuscitation in Tactical Field Care</vt:lpstr>
      <vt:lpstr>NON-HYPOVOLEMIC CARDIAC ARREST  IN A TRAUMA CASUALTY</vt:lpstr>
      <vt:lpstr>Module 22: Cardiopulmonary Resuscitation in Tactical Field Care</vt:lpstr>
      <vt:lpstr>PowerPoint Presentation</vt:lpstr>
      <vt:lpstr>Module 22: Cardiopulmonary Resuscitation in Tactical Field Care</vt:lpstr>
      <vt:lpstr>SUMMARY</vt:lpstr>
      <vt:lpstr>CHECK ON LEARNING</vt:lpstr>
      <vt:lpstr>Module 22: Cardiopulmonary Resuscitation in Tactical Field Care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22 CPR in TFC V1.10 JTS FINAL</dc:title>
  <cp:lastModifiedBy>adam rafferty</cp:lastModifiedBy>
  <cp:revision>1</cp:revision>
  <dcterms:created xsi:type="dcterms:W3CDTF">2023-08-01T20:58:27Z</dcterms:created>
  <dcterms:modified xsi:type="dcterms:W3CDTF">2023-10-02T20:51:36Z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